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314" r:id="rId3"/>
    <p:sldId id="296" r:id="rId4"/>
    <p:sldId id="297" r:id="rId5"/>
    <p:sldId id="298" r:id="rId6"/>
    <p:sldId id="299" r:id="rId7"/>
    <p:sldId id="300" r:id="rId8"/>
    <p:sldId id="301" r:id="rId9"/>
    <p:sldId id="302" r:id="rId10"/>
    <p:sldId id="303" r:id="rId11"/>
    <p:sldId id="304" r:id="rId12"/>
    <p:sldId id="305" r:id="rId13"/>
    <p:sldId id="306" r:id="rId14"/>
    <p:sldId id="307" r:id="rId15"/>
    <p:sldId id="308" r:id="rId16"/>
    <p:sldId id="309" r:id="rId17"/>
    <p:sldId id="310" r:id="rId18"/>
    <p:sldId id="311" r:id="rId19"/>
    <p:sldId id="295"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8" d="100"/>
          <a:sy n="88" d="100"/>
        </p:scale>
        <p:origin x="1068" y="5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ru-RU"/>
              <a:t>Образец заголовка</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7" name="Date Placeholder 6"/>
          <p:cNvSpPr>
            <a:spLocks noGrp="1"/>
          </p:cNvSpPr>
          <p:nvPr>
            <p:ph type="dt" sz="half" idx="10"/>
          </p:nvPr>
        </p:nvSpPr>
        <p:spPr/>
        <p:txBody>
          <a:bodyPr/>
          <a:lstStyle/>
          <a:p>
            <a:fld id="{3A8A8CB4-C7B4-44A4-A5CB-275A7199A95F}" type="datetimeFigureOut">
              <a:rPr lang="ru-RU" smtClean="0"/>
              <a:t>28.10.2024</a:t>
            </a:fld>
            <a:endParaRPr lang="ru-RU"/>
          </a:p>
        </p:txBody>
      </p:sp>
      <p:sp>
        <p:nvSpPr>
          <p:cNvPr id="8" name="Slide Number Placeholder 7"/>
          <p:cNvSpPr>
            <a:spLocks noGrp="1"/>
          </p:cNvSpPr>
          <p:nvPr>
            <p:ph type="sldNum" sz="quarter" idx="11"/>
          </p:nvPr>
        </p:nvSpPr>
        <p:spPr/>
        <p:txBody>
          <a:bodyPr/>
          <a:lstStyle/>
          <a:p>
            <a:fld id="{2B2FC397-4D86-4177-89C5-55BF87D067EF}"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A8A8CB4-C7B4-44A4-A5CB-275A7199A95F}" type="datetimeFigureOut">
              <a:rPr lang="ru-RU" smtClean="0"/>
              <a:t>28.10.2024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B2FC397-4D86-4177-89C5-55BF87D067EF}"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ru-RU"/>
              <a:t>Образец заголовка</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A8A8CB4-C7B4-44A4-A5CB-275A7199A95F}" type="datetimeFigureOut">
              <a:rPr lang="ru-RU" smtClean="0"/>
              <a:t>28.10.2024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B2FC397-4D86-4177-89C5-55BF87D067EF}" type="slidenum">
              <a:rPr lang="ru-RU" smtClean="0"/>
              <a:t>‹#›</a:t>
            </a:fld>
            <a:endParaRPr lang="ru-RU"/>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3A8A8CB4-C7B4-44A4-A5CB-275A7199A95F}" type="datetimeFigureOut">
              <a:rPr lang="ru-RU" smtClean="0"/>
              <a:t>28.10.2024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B2FC397-4D86-4177-89C5-55BF87D067EF}" type="slidenum">
              <a:rPr lang="ru-RU" smtClean="0"/>
              <a:t>‹#›</a:t>
            </a:fld>
            <a:endParaRPr lang="ru-RU"/>
          </a:p>
        </p:txBody>
      </p:sp>
      <p:sp>
        <p:nvSpPr>
          <p:cNvPr id="9" name="Content Placeholder 8"/>
          <p:cNvSpPr>
            <a:spLocks noGrp="1"/>
          </p:cNvSpPr>
          <p:nvPr>
            <p:ph sz="quarter" idx="13"/>
          </p:nvPr>
        </p:nvSpPr>
        <p:spPr>
          <a:xfrm>
            <a:off x="365760" y="1600200"/>
            <a:ext cx="4041648" cy="452628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7" name="Date Placeholder 6"/>
          <p:cNvSpPr>
            <a:spLocks noGrp="1"/>
          </p:cNvSpPr>
          <p:nvPr>
            <p:ph type="dt" sz="half" idx="10"/>
          </p:nvPr>
        </p:nvSpPr>
        <p:spPr/>
        <p:txBody>
          <a:bodyPr/>
          <a:lstStyle/>
          <a:p>
            <a:fld id="{3A8A8CB4-C7B4-44A4-A5CB-275A7199A95F}" type="datetimeFigureOut">
              <a:rPr lang="ru-RU" smtClean="0"/>
              <a:t>28.10.2024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2B2FC397-4D86-4177-89C5-55BF87D067EF}" type="slidenum">
              <a:rPr lang="ru-RU" smtClean="0"/>
              <a:t>‹#›</a:t>
            </a:fld>
            <a:endParaRPr lang="ru-RU"/>
          </a:p>
        </p:txBody>
      </p:sp>
      <p:sp>
        <p:nvSpPr>
          <p:cNvPr id="11" name="Content Placeholder 10"/>
          <p:cNvSpPr>
            <a:spLocks noGrp="1"/>
          </p:cNvSpPr>
          <p:nvPr>
            <p:ph sz="quarter" idx="13"/>
          </p:nvPr>
        </p:nvSpPr>
        <p:spPr>
          <a:xfrm>
            <a:off x="457200" y="2212848"/>
            <a:ext cx="4041648" cy="391363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3A8A8CB4-C7B4-44A4-A5CB-275A7199A95F}" type="datetimeFigureOut">
              <a:rPr lang="ru-RU" smtClean="0"/>
              <a:t>28.10.2024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B2FC397-4D86-4177-89C5-55BF87D067EF}"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8A8CB4-C7B4-44A4-A5CB-275A7199A95F}" type="datetimeFigureOut">
              <a:rPr lang="ru-RU" smtClean="0"/>
              <a:t>28.10.2024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2B2FC397-4D86-4177-89C5-55BF87D067EF}"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ru-RU"/>
              <a:t>Образец заголовка</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A8A8CB4-C7B4-44A4-A5CB-275A7199A95F}" type="datetimeFigureOut">
              <a:rPr lang="ru-RU" smtClean="0"/>
              <a:t>28.10.2024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B2FC397-4D86-4177-89C5-55BF87D067EF}"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ru-RU"/>
              <a:t>Образец заголовка</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A8A8CB4-C7B4-44A4-A5CB-275A7199A95F}" type="datetimeFigureOut">
              <a:rPr lang="ru-RU" smtClean="0"/>
              <a:t>28.10.2024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B2FC397-4D86-4177-89C5-55BF87D067EF}"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3A8A8CB4-C7B4-44A4-A5CB-275A7199A95F}" type="datetimeFigureOut">
              <a:rPr lang="ru-RU" smtClean="0"/>
              <a:t>28.10.2024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B2FC397-4D86-4177-89C5-55BF87D067EF}"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3A8A8CB4-C7B4-44A4-A5CB-275A7199A95F}" type="datetimeFigureOut">
              <a:rPr lang="ru-RU" smtClean="0"/>
              <a:t>28.10.2024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B2FC397-4D86-4177-89C5-55BF87D067EF}"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ru-RU"/>
              <a:t>Образец заголовка</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3A8A8CB4-C7B4-44A4-A5CB-275A7199A95F}" type="datetimeFigureOut">
              <a:rPr lang="ru-RU" smtClean="0"/>
              <a:t>28.10.2024</a:t>
            </a:fld>
            <a:endParaRPr lang="ru-RU"/>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ru-RU"/>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2B2FC397-4D86-4177-89C5-55BF87D067EF}" type="slidenum">
              <a:rPr lang="ru-RU" smtClean="0"/>
              <a:t>‹#›</a:t>
            </a:fld>
            <a:endParaRPr lang="ru-RU"/>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basegroup.ru/deductor/function/algorithm?algorytm_group%5b%5d=82"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44624"/>
            <a:ext cx="7772400" cy="4691607"/>
          </a:xfrm>
        </p:spPr>
        <p:txBody>
          <a:bodyPr/>
          <a:lstStyle/>
          <a:p>
            <a:r>
              <a:rPr lang="ru-RU" sz="4000" b="1" dirty="0">
                <a:effectLst/>
                <a:latin typeface="Times New Roman" pitchFamily="18" charset="0"/>
                <a:cs typeface="Times New Roman" pitchFamily="18" charset="0"/>
              </a:rPr>
              <a:t/>
            </a:r>
            <a:br>
              <a:rPr lang="ru-RU" sz="4000" b="1" dirty="0">
                <a:effectLst/>
                <a:latin typeface="Times New Roman" pitchFamily="18" charset="0"/>
                <a:cs typeface="Times New Roman" pitchFamily="18" charset="0"/>
              </a:rPr>
            </a:br>
            <a:r>
              <a:rPr lang="ru-RU" sz="4000" b="1" dirty="0">
                <a:effectLst/>
                <a:latin typeface="Times New Roman" pitchFamily="18" charset="0"/>
                <a:cs typeface="Times New Roman" pitchFamily="18" charset="0"/>
              </a:rPr>
              <a:t/>
            </a:r>
            <a:br>
              <a:rPr lang="ru-RU" sz="4000" b="1" dirty="0">
                <a:effectLst/>
                <a:latin typeface="Times New Roman" pitchFamily="18" charset="0"/>
                <a:cs typeface="Times New Roman" pitchFamily="18" charset="0"/>
              </a:rPr>
            </a:br>
            <a:r>
              <a:rPr lang="ru-RU" sz="4000" b="1" dirty="0">
                <a:effectLst/>
                <a:latin typeface="Times New Roman" pitchFamily="18" charset="0"/>
                <a:cs typeface="Times New Roman" pitchFamily="18" charset="0"/>
              </a:rPr>
              <a:t/>
            </a:r>
            <a:br>
              <a:rPr lang="ru-RU" sz="4000" b="1" dirty="0">
                <a:effectLst/>
                <a:latin typeface="Times New Roman" pitchFamily="18" charset="0"/>
                <a:cs typeface="Times New Roman" pitchFamily="18" charset="0"/>
              </a:rPr>
            </a:br>
            <a:r>
              <a:rPr lang="ru-RU" sz="4000" b="1" dirty="0">
                <a:effectLst/>
                <a:latin typeface="Times New Roman" pitchFamily="18" charset="0"/>
                <a:cs typeface="Times New Roman" pitchFamily="18" charset="0"/>
              </a:rPr>
              <a:t/>
            </a:r>
            <a:br>
              <a:rPr lang="ru-RU" sz="4000" b="1" dirty="0">
                <a:effectLst/>
                <a:latin typeface="Times New Roman" pitchFamily="18" charset="0"/>
                <a:cs typeface="Times New Roman" pitchFamily="18" charset="0"/>
              </a:rPr>
            </a:br>
            <a:r>
              <a:rPr lang="ru-RU" sz="4000" b="1" dirty="0">
                <a:effectLst/>
                <a:latin typeface="Times New Roman" pitchFamily="18" charset="0"/>
                <a:cs typeface="Times New Roman" pitchFamily="18" charset="0"/>
              </a:rPr>
              <a:t/>
            </a:r>
            <a:br>
              <a:rPr lang="ru-RU" sz="4000" b="1" dirty="0">
                <a:effectLst/>
                <a:latin typeface="Times New Roman" pitchFamily="18" charset="0"/>
                <a:cs typeface="Times New Roman" pitchFamily="18" charset="0"/>
              </a:rPr>
            </a:br>
            <a:r>
              <a:rPr lang="ru-RU" sz="4000" b="1" dirty="0">
                <a:effectLst/>
                <a:latin typeface="Times New Roman" pitchFamily="18" charset="0"/>
                <a:cs typeface="Times New Roman" pitchFamily="18" charset="0"/>
              </a:rPr>
              <a:t/>
            </a:r>
            <a:br>
              <a:rPr lang="ru-RU" sz="4000" b="1" dirty="0">
                <a:effectLst/>
                <a:latin typeface="Times New Roman" pitchFamily="18" charset="0"/>
                <a:cs typeface="Times New Roman" pitchFamily="18" charset="0"/>
              </a:rPr>
            </a:br>
            <a:r>
              <a:rPr lang="ru-RU" sz="4000" b="1" dirty="0">
                <a:effectLst/>
                <a:latin typeface="Times New Roman" pitchFamily="18" charset="0"/>
                <a:cs typeface="Times New Roman" pitchFamily="18" charset="0"/>
              </a:rPr>
              <a:t/>
            </a:r>
            <a:br>
              <a:rPr lang="ru-RU" sz="4000" b="1" dirty="0">
                <a:effectLst/>
                <a:latin typeface="Times New Roman" pitchFamily="18" charset="0"/>
                <a:cs typeface="Times New Roman" pitchFamily="18" charset="0"/>
              </a:rPr>
            </a:br>
            <a:r>
              <a:rPr lang="ru-RU" sz="4000" b="1" dirty="0">
                <a:effectLst/>
                <a:latin typeface="Times New Roman" pitchFamily="18" charset="0"/>
                <a:cs typeface="Times New Roman" pitchFamily="18" charset="0"/>
              </a:rPr>
              <a:t/>
            </a:r>
            <a:br>
              <a:rPr lang="ru-RU" sz="4000" b="1" dirty="0">
                <a:effectLst/>
                <a:latin typeface="Times New Roman" pitchFamily="18" charset="0"/>
                <a:cs typeface="Times New Roman" pitchFamily="18" charset="0"/>
              </a:rPr>
            </a:br>
            <a:r>
              <a:rPr lang="ru-RU" sz="4000" b="1" dirty="0">
                <a:effectLst/>
                <a:latin typeface="Times New Roman" pitchFamily="18" charset="0"/>
                <a:cs typeface="Times New Roman" pitchFamily="18" charset="0"/>
              </a:rPr>
              <a:t/>
            </a:r>
            <a:br>
              <a:rPr lang="ru-RU" sz="4000" b="1" dirty="0">
                <a:effectLst/>
                <a:latin typeface="Times New Roman" pitchFamily="18" charset="0"/>
                <a:cs typeface="Times New Roman" pitchFamily="18" charset="0"/>
              </a:rPr>
            </a:br>
            <a:r>
              <a:rPr lang="ru-RU" sz="4000" b="1" dirty="0">
                <a:effectLst/>
                <a:latin typeface="Times New Roman" pitchFamily="18" charset="0"/>
                <a:cs typeface="Times New Roman" pitchFamily="18" charset="0"/>
              </a:rPr>
              <a:t/>
            </a:r>
            <a:br>
              <a:rPr lang="ru-RU" sz="4000" b="1" dirty="0">
                <a:effectLst/>
                <a:latin typeface="Times New Roman" pitchFamily="18" charset="0"/>
                <a:cs typeface="Times New Roman" pitchFamily="18" charset="0"/>
              </a:rPr>
            </a:br>
            <a:r>
              <a:rPr lang="ru-RU" sz="4000" b="1" dirty="0" smtClean="0">
                <a:effectLst/>
                <a:latin typeface="Times New Roman" pitchFamily="18" charset="0"/>
                <a:cs typeface="Times New Roman" pitchFamily="18" charset="0"/>
              </a:rPr>
              <a:t/>
            </a:r>
            <a:br>
              <a:rPr lang="ru-RU" sz="4000" b="1" dirty="0" smtClean="0">
                <a:effectLst/>
                <a:latin typeface="Times New Roman" pitchFamily="18" charset="0"/>
                <a:cs typeface="Times New Roman" pitchFamily="18" charset="0"/>
              </a:rPr>
            </a:br>
            <a:r>
              <a:rPr lang="ru-RU" sz="4000" b="1" dirty="0" smtClean="0">
                <a:effectLst/>
                <a:latin typeface="Times New Roman" pitchFamily="18" charset="0"/>
                <a:cs typeface="Times New Roman" pitchFamily="18" charset="0"/>
              </a:rPr>
              <a:t>Решение задачи прогнозирования с помощью нейронной сети</a:t>
            </a:r>
            <a:r>
              <a:rPr lang="ru-RU" sz="4000" b="1" dirty="0">
                <a:effectLst/>
                <a:latin typeface="Times New Roman" pitchFamily="18" charset="0"/>
                <a:cs typeface="Times New Roman" pitchFamily="18" charset="0"/>
              </a:rPr>
              <a:t/>
            </a:r>
            <a:br>
              <a:rPr lang="ru-RU" sz="4000" b="1" dirty="0">
                <a:effectLst/>
                <a:latin typeface="Times New Roman" pitchFamily="18" charset="0"/>
                <a:cs typeface="Times New Roman" pitchFamily="18" charset="0"/>
              </a:rPr>
            </a:br>
            <a:r>
              <a:rPr lang="ru-RU" sz="4000" b="1" dirty="0">
                <a:effectLst/>
                <a:latin typeface="Times New Roman" pitchFamily="18" charset="0"/>
                <a:cs typeface="Times New Roman" pitchFamily="18" charset="0"/>
              </a:rPr>
              <a:t/>
            </a:r>
            <a:br>
              <a:rPr lang="ru-RU" sz="4000" b="1" dirty="0">
                <a:effectLst/>
                <a:latin typeface="Times New Roman" pitchFamily="18" charset="0"/>
                <a:cs typeface="Times New Roman" pitchFamily="18" charset="0"/>
              </a:rPr>
            </a:br>
            <a:r>
              <a:rPr lang="ru-RU" sz="4000" b="1" dirty="0">
                <a:effectLst/>
                <a:latin typeface="Times New Roman" pitchFamily="18" charset="0"/>
                <a:cs typeface="Times New Roman" pitchFamily="18" charset="0"/>
              </a:rPr>
              <a:t/>
            </a:r>
            <a:br>
              <a:rPr lang="ru-RU" sz="4000" b="1" dirty="0">
                <a:effectLst/>
                <a:latin typeface="Times New Roman" pitchFamily="18" charset="0"/>
                <a:cs typeface="Times New Roman" pitchFamily="18" charset="0"/>
              </a:rPr>
            </a:br>
            <a:endParaRPr lang="ru-RU" sz="4000" b="1" dirty="0">
              <a:effectLst/>
              <a:latin typeface="Times New Roman" pitchFamily="18" charset="0"/>
              <a:cs typeface="Times New Roman" pitchFamily="18" charset="0"/>
            </a:endParaRPr>
          </a:p>
        </p:txBody>
      </p:sp>
      <p:sp>
        <p:nvSpPr>
          <p:cNvPr id="3" name="Подзаголовок 2"/>
          <p:cNvSpPr>
            <a:spLocks noGrp="1"/>
          </p:cNvSpPr>
          <p:nvPr>
            <p:ph type="subTitle" idx="1"/>
          </p:nvPr>
        </p:nvSpPr>
        <p:spPr/>
        <p:txBody>
          <a:bodyPr/>
          <a:lstStyle/>
          <a:p>
            <a:r>
              <a:rPr lang="en-US" dirty="0">
                <a:latin typeface="Times New Roman" pitchFamily="18" charset="0"/>
                <a:cs typeface="Times New Roman" pitchFamily="18" charset="0"/>
              </a:rPr>
              <a:t> </a:t>
            </a:r>
            <a:r>
              <a:rPr lang="ru-RU" dirty="0" smtClean="0">
                <a:latin typeface="Times New Roman" pitchFamily="18" charset="0"/>
                <a:cs typeface="Times New Roman" pitchFamily="18" charset="0"/>
              </a:rPr>
              <a:t>Лекция </a:t>
            </a:r>
            <a:r>
              <a:rPr lang="en-AU" dirty="0">
                <a:latin typeface="Times New Roman" pitchFamily="18" charset="0"/>
                <a:cs typeface="Times New Roman" pitchFamily="18" charset="0"/>
              </a:rPr>
              <a:t>9</a:t>
            </a:r>
            <a:r>
              <a:rPr lang="ru-RU"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(1 </a:t>
            </a:r>
            <a:r>
              <a:rPr lang="ru-RU" smtClean="0">
                <a:latin typeface="Times New Roman" pitchFamily="18" charset="0"/>
                <a:cs typeface="Times New Roman" pitchFamily="18" charset="0"/>
              </a:rPr>
              <a:t>час</a:t>
            </a:r>
            <a:r>
              <a:rPr lang="ru-RU"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979204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smtClean="0">
                <a:effectLst/>
                <a:latin typeface="Times New Roman" pitchFamily="18" charset="0"/>
                <a:cs typeface="Times New Roman" pitchFamily="18" charset="0"/>
              </a:rPr>
              <a:t>Сущность задачи прогнозирования</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buNone/>
            </a:pPr>
            <a:r>
              <a:rPr lang="ru-RU" sz="2000" b="1" dirty="0">
                <a:solidFill>
                  <a:schemeClr val="tx1"/>
                </a:solidFill>
                <a:latin typeface="Times New Roman" pitchFamily="18" charset="0"/>
                <a:cs typeface="Times New Roman" pitchFamily="18" charset="0"/>
              </a:rPr>
              <a:t>Прогнозирование (регрессия)</a:t>
            </a:r>
            <a:r>
              <a:rPr lang="ru-RU" sz="2000" dirty="0">
                <a:solidFill>
                  <a:schemeClr val="tx1"/>
                </a:solidFill>
                <a:latin typeface="Times New Roman" pitchFamily="18" charset="0"/>
                <a:cs typeface="Times New Roman" pitchFamily="18" charset="0"/>
              </a:rPr>
              <a:t> – установление зависимости непрерывных выходных переменных от входных. </a:t>
            </a:r>
            <a:endParaRPr lang="ru-RU" sz="2000" dirty="0" smtClean="0">
              <a:solidFill>
                <a:schemeClr val="tx1"/>
              </a:solidFill>
              <a:latin typeface="Times New Roman" pitchFamily="18" charset="0"/>
              <a:cs typeface="Times New Roman" pitchFamily="18" charset="0"/>
            </a:endParaRPr>
          </a:p>
          <a:p>
            <a:pPr marL="0" indent="0" algn="just">
              <a:buNone/>
            </a:pPr>
            <a:endParaRPr lang="ru-RU" sz="2000" dirty="0">
              <a:solidFill>
                <a:schemeClr val="tx1"/>
              </a:solidFill>
              <a:latin typeface="Times New Roman" pitchFamily="18" charset="0"/>
              <a:cs typeface="Times New Roman" pitchFamily="18" charset="0"/>
            </a:endParaRPr>
          </a:p>
          <a:p>
            <a:pPr marL="0" indent="0" algn="just">
              <a:buNone/>
            </a:pPr>
            <a:r>
              <a:rPr lang="ru-RU" sz="2000" dirty="0">
                <a:solidFill>
                  <a:schemeClr val="tx1"/>
                </a:solidFill>
                <a:latin typeface="Times New Roman" pitchFamily="18" charset="0"/>
                <a:cs typeface="Times New Roman" pitchFamily="18" charset="0"/>
              </a:rPr>
              <a:t>Регрессия используется для установления зависимостей в факторах. Например, в задаче прогнозирования зависимой величиной является </a:t>
            </a:r>
            <a:r>
              <a:rPr lang="ru-RU" sz="2000" b="1" u="sng" dirty="0" smtClean="0">
                <a:solidFill>
                  <a:schemeClr val="tx1"/>
                </a:solidFill>
                <a:latin typeface="Times New Roman" pitchFamily="18" charset="0"/>
                <a:cs typeface="Times New Roman" pitchFamily="18" charset="0"/>
              </a:rPr>
              <a:t>объёмы </a:t>
            </a:r>
            <a:r>
              <a:rPr lang="ru-RU" sz="2000" b="1" u="sng" dirty="0">
                <a:solidFill>
                  <a:schemeClr val="tx1"/>
                </a:solidFill>
                <a:latin typeface="Times New Roman" pitchFamily="18" charset="0"/>
                <a:cs typeface="Times New Roman" pitchFamily="18" charset="0"/>
              </a:rPr>
              <a:t>продаж</a:t>
            </a:r>
            <a:r>
              <a:rPr lang="ru-RU" sz="2000" dirty="0">
                <a:solidFill>
                  <a:schemeClr val="tx1"/>
                </a:solidFill>
                <a:latin typeface="Times New Roman" pitchFamily="18" charset="0"/>
                <a:cs typeface="Times New Roman" pitchFamily="18" charset="0"/>
              </a:rPr>
              <a:t>, а факторами, влияющими на эту величину, могут быть предыдущие </a:t>
            </a:r>
            <a:r>
              <a:rPr lang="ru-RU" sz="2000" b="1" dirty="0" smtClean="0">
                <a:solidFill>
                  <a:schemeClr val="tx1"/>
                </a:solidFill>
                <a:latin typeface="Times New Roman" pitchFamily="18" charset="0"/>
                <a:cs typeface="Times New Roman" pitchFamily="18" charset="0"/>
              </a:rPr>
              <a:t>объёмы </a:t>
            </a:r>
            <a:r>
              <a:rPr lang="ru-RU" sz="2000" b="1" dirty="0">
                <a:solidFill>
                  <a:schemeClr val="tx1"/>
                </a:solidFill>
                <a:latin typeface="Times New Roman" pitchFamily="18" charset="0"/>
                <a:cs typeface="Times New Roman" pitchFamily="18" charset="0"/>
              </a:rPr>
              <a:t>продаж, изменение курса валют, активность конкурентов</a:t>
            </a:r>
            <a:r>
              <a:rPr lang="ru-RU" sz="2000" dirty="0">
                <a:solidFill>
                  <a:schemeClr val="tx1"/>
                </a:solidFill>
                <a:latin typeface="Times New Roman" pitchFamily="18" charset="0"/>
                <a:cs typeface="Times New Roman" pitchFamily="18" charset="0"/>
              </a:rPr>
              <a:t> и т.д. </a:t>
            </a:r>
            <a:endParaRPr lang="ru-RU" sz="2000" dirty="0" smtClean="0">
              <a:solidFill>
                <a:schemeClr val="tx1"/>
              </a:solidFill>
              <a:latin typeface="Times New Roman" pitchFamily="18" charset="0"/>
              <a:cs typeface="Times New Roman" pitchFamily="18" charset="0"/>
            </a:endParaRPr>
          </a:p>
          <a:p>
            <a:pPr marL="0" indent="0" algn="just">
              <a:buNone/>
            </a:pPr>
            <a:endParaRPr lang="ru-RU" sz="2000" dirty="0">
              <a:solidFill>
                <a:schemeClr val="tx1"/>
              </a:solidFill>
              <a:latin typeface="Times New Roman" pitchFamily="18" charset="0"/>
              <a:cs typeface="Times New Roman" pitchFamily="18" charset="0"/>
            </a:endParaRPr>
          </a:p>
          <a:p>
            <a:pPr marL="0" indent="0" algn="just">
              <a:buNone/>
            </a:pPr>
            <a:r>
              <a:rPr lang="ru-RU" sz="2000" dirty="0" smtClean="0">
                <a:solidFill>
                  <a:schemeClr val="tx1"/>
                </a:solidFill>
                <a:latin typeface="Times New Roman" pitchFamily="18" charset="0"/>
                <a:cs typeface="Times New Roman" pitchFamily="18" charset="0"/>
              </a:rPr>
              <a:t>К </a:t>
            </a:r>
            <a:r>
              <a:rPr lang="ru-RU" sz="2000" dirty="0">
                <a:solidFill>
                  <a:schemeClr val="tx1"/>
                </a:solidFill>
                <a:latin typeface="Times New Roman" pitchFamily="18" charset="0"/>
                <a:cs typeface="Times New Roman" pitchFamily="18" charset="0"/>
              </a:rPr>
              <a:t>этому же типу задач относится прогнозирование временного ряда на основе исторических данных.</a:t>
            </a:r>
          </a:p>
          <a:p>
            <a:pPr marL="0" indent="0" algn="just">
              <a:buNone/>
            </a:pPr>
            <a:endParaRPr lang="ru-RU" sz="2000" dirty="0" smtClean="0">
              <a:solidFill>
                <a:schemeClr val="tx1"/>
              </a:solidFill>
              <a:latin typeface="Times New Roman" pitchFamily="18" charset="0"/>
              <a:cs typeface="Times New Roman" pitchFamily="18" charset="0"/>
            </a:endParaRPr>
          </a:p>
          <a:p>
            <a:pPr marL="0" indent="0" algn="just">
              <a:buNone/>
            </a:pPr>
            <a:endParaRPr lang="ru-RU" sz="2000" dirty="0" smtClean="0">
              <a:solidFill>
                <a:schemeClr val="tx1"/>
              </a:solidFill>
              <a:latin typeface="Times New Roman" pitchFamily="18" charset="0"/>
              <a:cs typeface="Times New Roman" pitchFamily="18" charset="0"/>
            </a:endParaRPr>
          </a:p>
          <a:p>
            <a:pPr marL="0" indent="0" algn="just">
              <a:buNone/>
            </a:pPr>
            <a:endParaRPr lang="ru-RU" sz="2000" dirty="0">
              <a:solidFill>
                <a:schemeClr val="tx1"/>
              </a:solidFill>
              <a:latin typeface="Times New Roman" pitchFamily="18" charset="0"/>
              <a:cs typeface="Times New Roman" pitchFamily="18" charset="0"/>
            </a:endParaRPr>
          </a:p>
          <a:p>
            <a:pPr marL="0" indent="0" algn="just">
              <a:buNone/>
            </a:pPr>
            <a:endParaRPr lang="ru-RU" sz="2000" dirty="0" smtClean="0">
              <a:solidFill>
                <a:schemeClr val="tx1"/>
              </a:solidFill>
              <a:latin typeface="Times New Roman" pitchFamily="18" charset="0"/>
              <a:cs typeface="Times New Roman" pitchFamily="18" charset="0"/>
            </a:endParaRPr>
          </a:p>
          <a:p>
            <a:pPr marL="0" indent="0" algn="just">
              <a:buNone/>
            </a:pPr>
            <a:endParaRPr lang="en-US" sz="2000" dirty="0">
              <a:solidFill>
                <a:schemeClr val="tx1"/>
              </a:solidFill>
              <a:latin typeface="Times New Roman" pitchFamily="18" charset="0"/>
              <a:cs typeface="Times New Roman" pitchFamily="18" charset="0"/>
            </a:endParaRPr>
          </a:p>
          <a:p>
            <a:pPr marL="0" indent="0" algn="just">
              <a:buNone/>
            </a:pPr>
            <a:endParaRPr lang="ru-RU" sz="20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100593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smtClean="0">
                <a:effectLst/>
                <a:latin typeface="Times New Roman" pitchFamily="18" charset="0"/>
                <a:cs typeface="Times New Roman" pitchFamily="18" charset="0"/>
              </a:rPr>
              <a:t>Пример решения задачи прогнозирования</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buNone/>
            </a:pPr>
            <a:r>
              <a:rPr lang="ru-RU" sz="2000" dirty="0">
                <a:solidFill>
                  <a:schemeClr val="tx1"/>
                </a:solidFill>
                <a:latin typeface="Times New Roman" pitchFamily="18" charset="0"/>
                <a:cs typeface="Times New Roman" pitchFamily="18" charset="0"/>
              </a:rPr>
              <a:t>У аналитика имеются данные о помесячном количестве проданного товара за несколько лет. Ему необходимо, основываясь на этих данных, определить, какое количество товара будет продано через месяц и через два месяца. Исходные данные по продажам находятся в файле Trade.txt. </a:t>
            </a:r>
            <a:endParaRPr lang="ru-RU" sz="2000" dirty="0" smtClean="0">
              <a:solidFill>
                <a:schemeClr val="tx1"/>
              </a:solidFill>
              <a:latin typeface="Times New Roman" pitchFamily="18" charset="0"/>
              <a:cs typeface="Times New Roman" pitchFamily="18" charset="0"/>
            </a:endParaRPr>
          </a:p>
          <a:p>
            <a:pPr marL="0" indent="0" algn="just">
              <a:buNone/>
            </a:pPr>
            <a:r>
              <a:rPr lang="ru-RU" sz="2000" b="1" dirty="0" smtClean="0">
                <a:solidFill>
                  <a:schemeClr val="tx1"/>
                </a:solidFill>
                <a:latin typeface="Times New Roman" pitchFamily="18" charset="0"/>
                <a:cs typeface="Times New Roman" pitchFamily="18" charset="0"/>
              </a:rPr>
              <a:t>Фрагмент данных.</a:t>
            </a:r>
          </a:p>
          <a:p>
            <a:pPr marL="0" indent="0" algn="just">
              <a:buNone/>
            </a:pPr>
            <a:endParaRPr lang="ru-RU" sz="2000" dirty="0" smtClean="0">
              <a:solidFill>
                <a:schemeClr val="tx1"/>
              </a:solidFill>
              <a:latin typeface="Times New Roman" pitchFamily="18" charset="0"/>
              <a:cs typeface="Times New Roman" pitchFamily="18" charset="0"/>
            </a:endParaRPr>
          </a:p>
          <a:p>
            <a:pPr marL="0" indent="0" algn="just">
              <a:buNone/>
            </a:pPr>
            <a:endParaRPr lang="ru-RU" sz="2000" dirty="0">
              <a:solidFill>
                <a:schemeClr val="tx1"/>
              </a:solidFill>
              <a:latin typeface="Times New Roman" pitchFamily="18" charset="0"/>
              <a:cs typeface="Times New Roman" pitchFamily="18" charset="0"/>
            </a:endParaRPr>
          </a:p>
          <a:p>
            <a:pPr marL="0" indent="0" algn="just">
              <a:buNone/>
            </a:pPr>
            <a:endParaRPr lang="ru-RU" sz="2000" dirty="0" smtClean="0">
              <a:solidFill>
                <a:schemeClr val="tx1"/>
              </a:solidFill>
              <a:latin typeface="Times New Roman" pitchFamily="18" charset="0"/>
              <a:cs typeface="Times New Roman" pitchFamily="18" charset="0"/>
            </a:endParaRPr>
          </a:p>
          <a:p>
            <a:pPr marL="0" indent="0" algn="just">
              <a:buNone/>
            </a:pPr>
            <a:endParaRPr lang="en-US" sz="2000" dirty="0">
              <a:solidFill>
                <a:schemeClr val="tx1"/>
              </a:solidFill>
              <a:latin typeface="Times New Roman" pitchFamily="18" charset="0"/>
              <a:cs typeface="Times New Roman" pitchFamily="18" charset="0"/>
            </a:endParaRPr>
          </a:p>
          <a:p>
            <a:pPr marL="0" indent="0" algn="just">
              <a:buNone/>
            </a:pPr>
            <a:endParaRPr lang="ru-RU" sz="2000" dirty="0">
              <a:solidFill>
                <a:schemeClr val="tx1"/>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317" y="2996952"/>
            <a:ext cx="2257425" cy="299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7539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smtClean="0">
                <a:effectLst/>
                <a:latin typeface="Times New Roman" pitchFamily="18" charset="0"/>
                <a:cs typeface="Times New Roman" pitchFamily="18" charset="0"/>
              </a:rPr>
              <a:t>Пример решения задачи прогнозирования</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buNone/>
            </a:pPr>
            <a:r>
              <a:rPr lang="ru-RU" sz="2000" b="1" dirty="0" smtClean="0">
                <a:solidFill>
                  <a:schemeClr val="tx1"/>
                </a:solidFill>
                <a:latin typeface="Times New Roman" pitchFamily="18" charset="0"/>
                <a:cs typeface="Times New Roman" pitchFamily="18" charset="0"/>
              </a:rPr>
              <a:t>Решение в </a:t>
            </a:r>
            <a:r>
              <a:rPr lang="en-US" sz="2000" b="1" dirty="0" smtClean="0">
                <a:solidFill>
                  <a:schemeClr val="tx1"/>
                </a:solidFill>
                <a:latin typeface="Times New Roman" pitchFamily="18" charset="0"/>
                <a:cs typeface="Times New Roman" pitchFamily="18" charset="0"/>
              </a:rPr>
              <a:t>Deductor Studio</a:t>
            </a:r>
            <a:r>
              <a:rPr lang="ru-RU" sz="2000" b="1" dirty="0" smtClean="0">
                <a:solidFill>
                  <a:schemeClr val="tx1"/>
                </a:solidFill>
                <a:latin typeface="Times New Roman" pitchFamily="18" charset="0"/>
                <a:cs typeface="Times New Roman" pitchFamily="18" charset="0"/>
              </a:rPr>
              <a:t>.</a:t>
            </a:r>
            <a:endParaRPr lang="en-US" sz="2000" b="1" dirty="0" smtClean="0">
              <a:solidFill>
                <a:schemeClr val="tx1"/>
              </a:solidFill>
              <a:latin typeface="Times New Roman" pitchFamily="18" charset="0"/>
              <a:cs typeface="Times New Roman" pitchFamily="18" charset="0"/>
            </a:endParaRPr>
          </a:p>
          <a:p>
            <a:pPr marL="457200" indent="-457200" algn="just">
              <a:buAutoNum type="arabicPeriod"/>
            </a:pPr>
            <a:r>
              <a:rPr lang="ru-RU" sz="2000" dirty="0" smtClean="0">
                <a:solidFill>
                  <a:schemeClr val="tx1"/>
                </a:solidFill>
                <a:latin typeface="Times New Roman" pitchFamily="18" charset="0"/>
                <a:cs typeface="Times New Roman" pitchFamily="18" charset="0"/>
              </a:rPr>
              <a:t>Импорт данных.</a:t>
            </a:r>
          </a:p>
          <a:p>
            <a:pPr marL="457200" indent="-457200" algn="just">
              <a:buAutoNum type="arabicPeriod"/>
            </a:pPr>
            <a:r>
              <a:rPr lang="ru-RU" sz="2000" dirty="0" smtClean="0">
                <a:solidFill>
                  <a:schemeClr val="tx1"/>
                </a:solidFill>
                <a:latin typeface="Times New Roman" pitchFamily="18" charset="0"/>
                <a:cs typeface="Times New Roman" pitchFamily="18" charset="0"/>
              </a:rPr>
              <a:t>Просмотр данных в виде таблицы и диаграммы.</a:t>
            </a:r>
          </a:p>
          <a:p>
            <a:pPr marL="0" indent="0" algn="just">
              <a:buNone/>
            </a:pPr>
            <a:r>
              <a:rPr lang="ru-RU" sz="1600" dirty="0" smtClean="0">
                <a:solidFill>
                  <a:schemeClr val="tx1"/>
                </a:solidFill>
                <a:latin typeface="Times New Roman" pitchFamily="18" charset="0"/>
                <a:cs typeface="Times New Roman" pitchFamily="18" charset="0"/>
              </a:rPr>
              <a:t>Диаграмма данных</a:t>
            </a:r>
          </a:p>
          <a:p>
            <a:pPr marL="0" indent="0" algn="just">
              <a:buNone/>
            </a:pPr>
            <a:endParaRPr lang="ru-RU" sz="2000" dirty="0">
              <a:solidFill>
                <a:schemeClr val="tx1"/>
              </a:solidFill>
              <a:latin typeface="Times New Roman" pitchFamily="18" charset="0"/>
              <a:cs typeface="Times New Roman" pitchFamily="18" charset="0"/>
            </a:endParaRPr>
          </a:p>
          <a:p>
            <a:pPr marL="0" indent="0" algn="just">
              <a:buNone/>
            </a:pPr>
            <a:endParaRPr lang="ru-RU" sz="2000" dirty="0" smtClean="0">
              <a:solidFill>
                <a:schemeClr val="tx1"/>
              </a:solidFill>
              <a:latin typeface="Times New Roman" pitchFamily="18" charset="0"/>
              <a:cs typeface="Times New Roman" pitchFamily="18" charset="0"/>
            </a:endParaRPr>
          </a:p>
          <a:p>
            <a:pPr marL="0" indent="0" algn="just">
              <a:buNone/>
            </a:pPr>
            <a:endParaRPr lang="en-US" sz="2000" dirty="0">
              <a:solidFill>
                <a:schemeClr val="tx1"/>
              </a:solidFill>
              <a:latin typeface="Times New Roman" pitchFamily="18" charset="0"/>
              <a:cs typeface="Times New Roman" pitchFamily="18" charset="0"/>
            </a:endParaRPr>
          </a:p>
          <a:p>
            <a:pPr marL="0" indent="0" algn="just">
              <a:buNone/>
            </a:pPr>
            <a:endParaRPr lang="ru-RU" sz="2000" dirty="0">
              <a:solidFill>
                <a:schemeClr val="tx1"/>
              </a:solidFill>
              <a:latin typeface="Times New Roman" pitchFamily="18" charset="0"/>
              <a:cs typeface="Times New Roman" pitchFamily="18" charset="0"/>
            </a:endParaRPr>
          </a:p>
        </p:txBody>
      </p:sp>
      <p:pic>
        <p:nvPicPr>
          <p:cNvPr id="5" name="Рисунок 4"/>
          <p:cNvPicPr/>
          <p:nvPr/>
        </p:nvPicPr>
        <p:blipFill>
          <a:blip r:embed="rId2">
            <a:extLst>
              <a:ext uri="{28A0092B-C50C-407E-A947-70E740481C1C}">
                <a14:useLocalDpi xmlns:a14="http://schemas.microsoft.com/office/drawing/2010/main" val="0"/>
              </a:ext>
            </a:extLst>
          </a:blip>
          <a:srcRect/>
          <a:stretch>
            <a:fillRect/>
          </a:stretch>
        </p:blipFill>
        <p:spPr bwMode="auto">
          <a:xfrm>
            <a:off x="476560" y="2708920"/>
            <a:ext cx="6143625" cy="4019550"/>
          </a:xfrm>
          <a:prstGeom prst="rect">
            <a:avLst/>
          </a:prstGeom>
          <a:noFill/>
          <a:ln>
            <a:noFill/>
          </a:ln>
        </p:spPr>
      </p:pic>
    </p:spTree>
    <p:extLst>
      <p:ext uri="{BB962C8B-B14F-4D97-AF65-F5344CB8AC3E}">
        <p14:creationId xmlns:p14="http://schemas.microsoft.com/office/powerpoint/2010/main" val="3265841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smtClean="0">
                <a:effectLst/>
                <a:latin typeface="Times New Roman" pitchFamily="18" charset="0"/>
                <a:cs typeface="Times New Roman" pitchFamily="18" charset="0"/>
              </a:rPr>
              <a:t>Пример решения задачи прогнозирования</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lnSpcReduction="10000"/>
          </a:bodyPr>
          <a:lstStyle/>
          <a:p>
            <a:pPr marL="0" indent="0" algn="just">
              <a:buNone/>
            </a:pPr>
            <a:r>
              <a:rPr lang="ru-RU" sz="2000" b="1" dirty="0" smtClean="0">
                <a:solidFill>
                  <a:schemeClr val="tx1"/>
                </a:solidFill>
                <a:latin typeface="Times New Roman" pitchFamily="18" charset="0"/>
                <a:cs typeface="Times New Roman" pitchFamily="18" charset="0"/>
              </a:rPr>
              <a:t>Решение в </a:t>
            </a:r>
            <a:r>
              <a:rPr lang="en-US" sz="2000" b="1" dirty="0" smtClean="0">
                <a:solidFill>
                  <a:schemeClr val="tx1"/>
                </a:solidFill>
                <a:latin typeface="Times New Roman" pitchFamily="18" charset="0"/>
                <a:cs typeface="Times New Roman" pitchFamily="18" charset="0"/>
              </a:rPr>
              <a:t>Deductor Studio</a:t>
            </a:r>
            <a:r>
              <a:rPr lang="ru-RU" sz="2000" b="1" dirty="0" smtClean="0">
                <a:solidFill>
                  <a:schemeClr val="tx1"/>
                </a:solidFill>
                <a:latin typeface="Times New Roman" pitchFamily="18" charset="0"/>
                <a:cs typeface="Times New Roman" pitchFamily="18" charset="0"/>
              </a:rPr>
              <a:t>.</a:t>
            </a:r>
            <a:endParaRPr lang="en-US" sz="2000" b="1" dirty="0" smtClean="0">
              <a:solidFill>
                <a:schemeClr val="tx1"/>
              </a:solidFill>
              <a:latin typeface="Times New Roman" pitchFamily="18" charset="0"/>
              <a:cs typeface="Times New Roman" pitchFamily="18" charset="0"/>
            </a:endParaRPr>
          </a:p>
          <a:p>
            <a:pPr marL="0" indent="0" algn="just">
              <a:buNone/>
            </a:pPr>
            <a:r>
              <a:rPr lang="ru-RU" sz="2000" dirty="0">
                <a:solidFill>
                  <a:schemeClr val="tx1"/>
                </a:solidFill>
                <a:latin typeface="Times New Roman" pitchFamily="18" charset="0"/>
                <a:cs typeface="Times New Roman" pitchFamily="18" charset="0"/>
              </a:rPr>
              <a:t>3. </a:t>
            </a:r>
            <a:r>
              <a:rPr lang="ru-RU" sz="2000" dirty="0" smtClean="0">
                <a:solidFill>
                  <a:schemeClr val="tx1"/>
                </a:solidFill>
                <a:latin typeface="Times New Roman" pitchFamily="18" charset="0"/>
                <a:cs typeface="Times New Roman" pitchFamily="18" charset="0"/>
              </a:rPr>
              <a:t>При необходимости использование обработчиков </a:t>
            </a:r>
            <a:r>
              <a:rPr lang="ru-RU" sz="2000" dirty="0">
                <a:solidFill>
                  <a:schemeClr val="tx1"/>
                </a:solidFill>
                <a:latin typeface="Times New Roman" pitchFamily="18" charset="0"/>
                <a:cs typeface="Times New Roman" pitchFamily="18" charset="0"/>
              </a:rPr>
              <a:t>«Оценка качества данных», «Заполнение пропусков», «Редактирование выбросов», «Спектральная обработка». </a:t>
            </a:r>
            <a:endParaRPr lang="ru-RU" sz="2000" dirty="0" smtClean="0">
              <a:solidFill>
                <a:schemeClr val="tx1"/>
              </a:solidFill>
              <a:latin typeface="Times New Roman" pitchFamily="18" charset="0"/>
              <a:cs typeface="Times New Roman" pitchFamily="18" charset="0"/>
            </a:endParaRPr>
          </a:p>
          <a:p>
            <a:pPr marL="0" indent="0" algn="just">
              <a:buNone/>
            </a:pPr>
            <a:r>
              <a:rPr lang="en-US" sz="1800" dirty="0" smtClean="0">
                <a:solidFill>
                  <a:schemeClr val="tx1"/>
                </a:solidFill>
                <a:latin typeface="Times New Roman" pitchFamily="18" charset="0"/>
                <a:cs typeface="Times New Roman" pitchFamily="18" charset="0"/>
                <a:hlinkClick r:id="rId2"/>
              </a:rPr>
              <a:t>https</a:t>
            </a:r>
            <a:r>
              <a:rPr lang="en-US" sz="1800" dirty="0">
                <a:solidFill>
                  <a:schemeClr val="tx1"/>
                </a:solidFill>
                <a:latin typeface="Times New Roman" pitchFamily="18" charset="0"/>
                <a:cs typeface="Times New Roman" pitchFamily="18" charset="0"/>
                <a:hlinkClick r:id="rId2"/>
              </a:rPr>
              <a:t>://basegroup.ru/deductor/function/algorithm?algorytm_group%5B%5D=82</a:t>
            </a:r>
            <a:r>
              <a:rPr lang="en-US" sz="1800" dirty="0" smtClean="0">
                <a:solidFill>
                  <a:schemeClr val="tx1"/>
                </a:solidFill>
                <a:latin typeface="Times New Roman" pitchFamily="18" charset="0"/>
                <a:cs typeface="Times New Roman" pitchFamily="18" charset="0"/>
              </a:rPr>
              <a:t>.</a:t>
            </a:r>
            <a:endParaRPr lang="ru-RU" sz="1800" dirty="0" smtClean="0">
              <a:solidFill>
                <a:schemeClr val="tx1"/>
              </a:solidFill>
              <a:latin typeface="Times New Roman" pitchFamily="18" charset="0"/>
              <a:cs typeface="Times New Roman" pitchFamily="18" charset="0"/>
            </a:endParaRPr>
          </a:p>
          <a:p>
            <a:pPr marL="0" indent="0" algn="just">
              <a:buNone/>
            </a:pPr>
            <a:endParaRPr lang="ru-RU" sz="1800" dirty="0" smtClean="0">
              <a:solidFill>
                <a:schemeClr val="tx1"/>
              </a:solidFill>
              <a:latin typeface="Times New Roman" pitchFamily="18" charset="0"/>
              <a:cs typeface="Times New Roman" pitchFamily="18" charset="0"/>
            </a:endParaRPr>
          </a:p>
          <a:p>
            <a:pPr marL="0" indent="0" algn="just">
              <a:buNone/>
            </a:pPr>
            <a:r>
              <a:rPr lang="ru-RU" sz="2000" dirty="0" smtClean="0">
                <a:solidFill>
                  <a:schemeClr val="tx1"/>
                </a:solidFill>
                <a:latin typeface="Times New Roman" pitchFamily="18" charset="0"/>
                <a:cs typeface="Times New Roman" pitchFamily="18" charset="0"/>
              </a:rPr>
              <a:t>4. Для используемого набора данных применим обработчик «Спектральная обработка».</a:t>
            </a:r>
          </a:p>
          <a:p>
            <a:pPr marL="0" indent="0" algn="just">
              <a:buNone/>
            </a:pPr>
            <a:endParaRPr lang="ru-RU" sz="1800" dirty="0">
              <a:solidFill>
                <a:schemeClr val="tx1"/>
              </a:solidFill>
              <a:latin typeface="Times New Roman" pitchFamily="18" charset="0"/>
              <a:cs typeface="Times New Roman" pitchFamily="18" charset="0"/>
            </a:endParaRPr>
          </a:p>
          <a:p>
            <a:pPr marL="0" indent="0" algn="just">
              <a:buNone/>
            </a:pPr>
            <a:r>
              <a:rPr lang="ru-RU" sz="1800" dirty="0">
                <a:solidFill>
                  <a:schemeClr val="tx1"/>
                </a:solidFill>
                <a:latin typeface="Times New Roman" pitchFamily="18" charset="0"/>
                <a:cs typeface="Times New Roman" pitchFamily="18" charset="0"/>
              </a:rPr>
              <a:t>Спектральная обработка предназначена для очистки от шумовой составляющей и сглаживания рядов данных. Сглаживание необходимо в том случае, когда ряд данных оказывается неравномерным, содержит большое количество мелких структур, препятствующих исследованию более значительных объектов и закономерностей. </a:t>
            </a:r>
            <a:endParaRPr lang="ru-RU" sz="1800" dirty="0" smtClean="0">
              <a:solidFill>
                <a:schemeClr val="tx1"/>
              </a:solidFill>
              <a:latin typeface="Times New Roman" pitchFamily="18" charset="0"/>
              <a:cs typeface="Times New Roman" pitchFamily="18" charset="0"/>
            </a:endParaRPr>
          </a:p>
          <a:p>
            <a:pPr marL="0" indent="0" algn="just">
              <a:buNone/>
            </a:pPr>
            <a:r>
              <a:rPr lang="ru-RU" sz="1800" dirty="0" smtClean="0">
                <a:solidFill>
                  <a:schemeClr val="tx1"/>
                </a:solidFill>
                <a:latin typeface="Times New Roman" pitchFamily="18" charset="0"/>
                <a:cs typeface="Times New Roman" pitchFamily="18" charset="0"/>
              </a:rPr>
              <a:t>Спектральная </a:t>
            </a:r>
            <a:r>
              <a:rPr lang="ru-RU" sz="1800" dirty="0">
                <a:solidFill>
                  <a:schemeClr val="tx1"/>
                </a:solidFill>
                <a:latin typeface="Times New Roman" pitchFamily="18" charset="0"/>
                <a:cs typeface="Times New Roman" pitchFamily="18" charset="0"/>
              </a:rPr>
              <a:t>обработка наиболее часто применяется для предварительной подготовки данных в задачах прогнозирования, т.к. позволяет сделать временной ряд более гладким, благодаря чему полученная прогнозная модель обладает высокими обобщающими качествами.</a:t>
            </a:r>
          </a:p>
          <a:p>
            <a:pPr marL="0" indent="0" algn="just">
              <a:buNone/>
            </a:pPr>
            <a:endParaRPr lang="ru-RU" sz="2000" dirty="0" smtClean="0">
              <a:solidFill>
                <a:schemeClr val="tx1"/>
              </a:solidFill>
              <a:latin typeface="Times New Roman" pitchFamily="18" charset="0"/>
              <a:cs typeface="Times New Roman" pitchFamily="18" charset="0"/>
            </a:endParaRPr>
          </a:p>
          <a:p>
            <a:pPr marL="0" indent="0" algn="just">
              <a:buNone/>
            </a:pPr>
            <a:endParaRPr lang="en-US" sz="2000" dirty="0">
              <a:solidFill>
                <a:schemeClr val="tx1"/>
              </a:solidFill>
              <a:latin typeface="Times New Roman" pitchFamily="18" charset="0"/>
              <a:cs typeface="Times New Roman" pitchFamily="18" charset="0"/>
            </a:endParaRPr>
          </a:p>
          <a:p>
            <a:pPr marL="0" indent="0" algn="just">
              <a:buNone/>
            </a:pPr>
            <a:endParaRPr lang="ru-RU" sz="20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77793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smtClean="0">
                <a:effectLst/>
                <a:latin typeface="Times New Roman" pitchFamily="18" charset="0"/>
                <a:cs typeface="Times New Roman" pitchFamily="18" charset="0"/>
              </a:rPr>
              <a:t>Пример решения задачи прогнозирования</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buNone/>
            </a:pPr>
            <a:r>
              <a:rPr lang="ru-RU" sz="2000" b="1" dirty="0" smtClean="0">
                <a:solidFill>
                  <a:schemeClr val="tx1"/>
                </a:solidFill>
                <a:latin typeface="Times New Roman" pitchFamily="18" charset="0"/>
                <a:cs typeface="Times New Roman" pitchFamily="18" charset="0"/>
              </a:rPr>
              <a:t>Решение в </a:t>
            </a:r>
            <a:r>
              <a:rPr lang="en-US" sz="2000" b="1" dirty="0" smtClean="0">
                <a:solidFill>
                  <a:schemeClr val="tx1"/>
                </a:solidFill>
                <a:latin typeface="Times New Roman" pitchFamily="18" charset="0"/>
                <a:cs typeface="Times New Roman" pitchFamily="18" charset="0"/>
              </a:rPr>
              <a:t>Deductor Studio</a:t>
            </a:r>
            <a:r>
              <a:rPr lang="ru-RU" sz="2000" b="1" dirty="0" smtClean="0">
                <a:solidFill>
                  <a:schemeClr val="tx1"/>
                </a:solidFill>
                <a:latin typeface="Times New Roman" pitchFamily="18" charset="0"/>
                <a:cs typeface="Times New Roman" pitchFamily="18" charset="0"/>
              </a:rPr>
              <a:t>.</a:t>
            </a:r>
            <a:endParaRPr lang="en-US" sz="2000" b="1" dirty="0" smtClean="0">
              <a:solidFill>
                <a:schemeClr val="tx1"/>
              </a:solidFill>
              <a:latin typeface="Times New Roman" pitchFamily="18" charset="0"/>
              <a:cs typeface="Times New Roman" pitchFamily="18" charset="0"/>
            </a:endParaRPr>
          </a:p>
          <a:p>
            <a:pPr marL="0" indent="0" algn="just">
              <a:buNone/>
            </a:pPr>
            <a:r>
              <a:rPr lang="ru-RU" sz="1800" dirty="0">
                <a:solidFill>
                  <a:schemeClr val="tx1"/>
                </a:solidFill>
                <a:latin typeface="Times New Roman" pitchFamily="18" charset="0"/>
                <a:cs typeface="Times New Roman" pitchFamily="18" charset="0"/>
              </a:rPr>
              <a:t>Диаграмма после спектральной </a:t>
            </a:r>
            <a:r>
              <a:rPr lang="ru-RU" sz="1800" dirty="0" smtClean="0">
                <a:solidFill>
                  <a:schemeClr val="tx1"/>
                </a:solidFill>
                <a:latin typeface="Times New Roman" pitchFamily="18" charset="0"/>
                <a:cs typeface="Times New Roman" pitchFamily="18" charset="0"/>
              </a:rPr>
              <a:t>обработки.</a:t>
            </a:r>
          </a:p>
          <a:p>
            <a:pPr marL="0" indent="0" algn="just">
              <a:buNone/>
            </a:pPr>
            <a:endParaRPr lang="en-US" sz="2000" dirty="0">
              <a:solidFill>
                <a:schemeClr val="tx1"/>
              </a:solidFill>
              <a:latin typeface="Times New Roman" pitchFamily="18" charset="0"/>
              <a:cs typeface="Times New Roman" pitchFamily="18" charset="0"/>
            </a:endParaRPr>
          </a:p>
          <a:p>
            <a:pPr marL="0" indent="0" algn="just">
              <a:buNone/>
            </a:pPr>
            <a:endParaRPr lang="ru-RU" sz="2000" dirty="0">
              <a:solidFill>
                <a:schemeClr val="tx1"/>
              </a:solidFill>
              <a:latin typeface="Times New Roman" pitchFamily="18" charset="0"/>
              <a:cs typeface="Times New Roman" pitchFamily="18" charset="0"/>
            </a:endParaRPr>
          </a:p>
        </p:txBody>
      </p:sp>
      <p:pic>
        <p:nvPicPr>
          <p:cNvPr id="4" name="Рисунок 3"/>
          <p:cNvPicPr/>
          <p:nvPr/>
        </p:nvPicPr>
        <p:blipFill>
          <a:blip r:embed="rId2">
            <a:extLst>
              <a:ext uri="{28A0092B-C50C-407E-A947-70E740481C1C}">
                <a14:useLocalDpi xmlns:a14="http://schemas.microsoft.com/office/drawing/2010/main" val="0"/>
              </a:ext>
            </a:extLst>
          </a:blip>
          <a:srcRect/>
          <a:stretch>
            <a:fillRect/>
          </a:stretch>
        </p:blipFill>
        <p:spPr bwMode="auto">
          <a:xfrm>
            <a:off x="395536" y="2060848"/>
            <a:ext cx="6143625" cy="3895725"/>
          </a:xfrm>
          <a:prstGeom prst="rect">
            <a:avLst/>
          </a:prstGeom>
          <a:noFill/>
          <a:ln>
            <a:noFill/>
          </a:ln>
        </p:spPr>
      </p:pic>
    </p:spTree>
    <p:extLst>
      <p:ext uri="{BB962C8B-B14F-4D97-AF65-F5344CB8AC3E}">
        <p14:creationId xmlns:p14="http://schemas.microsoft.com/office/powerpoint/2010/main" val="3527916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smtClean="0">
                <a:effectLst/>
                <a:latin typeface="Times New Roman" pitchFamily="18" charset="0"/>
                <a:cs typeface="Times New Roman" pitchFamily="18" charset="0"/>
              </a:rPr>
              <a:t>Пример решения задачи прогнозирования</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buNone/>
            </a:pPr>
            <a:r>
              <a:rPr lang="ru-RU" sz="2000" b="1" dirty="0" smtClean="0">
                <a:solidFill>
                  <a:schemeClr val="tx1"/>
                </a:solidFill>
                <a:latin typeface="Times New Roman" pitchFamily="18" charset="0"/>
                <a:cs typeface="Times New Roman" pitchFamily="18" charset="0"/>
              </a:rPr>
              <a:t>Решение в </a:t>
            </a:r>
            <a:r>
              <a:rPr lang="en-US" sz="2000" b="1" dirty="0" smtClean="0">
                <a:solidFill>
                  <a:schemeClr val="tx1"/>
                </a:solidFill>
                <a:latin typeface="Times New Roman" pitchFamily="18" charset="0"/>
                <a:cs typeface="Times New Roman" pitchFamily="18" charset="0"/>
              </a:rPr>
              <a:t>Deductor Studio</a:t>
            </a:r>
            <a:r>
              <a:rPr lang="ru-RU" sz="2000" b="1" dirty="0" smtClean="0">
                <a:solidFill>
                  <a:schemeClr val="tx1"/>
                </a:solidFill>
                <a:latin typeface="Times New Roman" pitchFamily="18" charset="0"/>
                <a:cs typeface="Times New Roman" pitchFamily="18" charset="0"/>
              </a:rPr>
              <a:t>.</a:t>
            </a:r>
          </a:p>
          <a:p>
            <a:pPr marL="0" indent="0" algn="just">
              <a:buNone/>
            </a:pPr>
            <a:r>
              <a:rPr lang="ru-RU" sz="2000" dirty="0" smtClean="0">
                <a:solidFill>
                  <a:schemeClr val="tx1"/>
                </a:solidFill>
                <a:latin typeface="Times New Roman" pitchFamily="18" charset="0"/>
                <a:cs typeface="Times New Roman" pitchFamily="18" charset="0"/>
              </a:rPr>
              <a:t>5. Трансформация данных к скользящему окну </a:t>
            </a:r>
            <a:r>
              <a:rPr lang="ru-RU" sz="2000" dirty="0">
                <a:solidFill>
                  <a:schemeClr val="tx1"/>
                </a:solidFill>
                <a:latin typeface="Times New Roman" pitchFamily="18" charset="0"/>
                <a:cs typeface="Times New Roman" pitchFamily="18" charset="0"/>
              </a:rPr>
              <a:t>(обработчик «Скользящее окно»).</a:t>
            </a:r>
          </a:p>
          <a:p>
            <a:pPr marL="0" indent="0" algn="just">
              <a:buNone/>
            </a:pPr>
            <a:endParaRPr lang="en-US" sz="2000" b="1" dirty="0" smtClean="0">
              <a:solidFill>
                <a:schemeClr val="tx1"/>
              </a:solidFill>
              <a:latin typeface="Times New Roman" pitchFamily="18" charset="0"/>
              <a:cs typeface="Times New Roman" pitchFamily="18" charset="0"/>
            </a:endParaRPr>
          </a:p>
          <a:p>
            <a:pPr marL="0" indent="0" algn="just">
              <a:buNone/>
            </a:pPr>
            <a:r>
              <a:rPr lang="ru-RU" sz="2000" dirty="0">
                <a:solidFill>
                  <a:schemeClr val="tx1"/>
                </a:solidFill>
                <a:latin typeface="Times New Roman" pitchFamily="18" charset="0"/>
                <a:cs typeface="Times New Roman" pitchFamily="18" charset="0"/>
              </a:rPr>
              <a:t>При решении задачи прогнозирования используются данные, в которых есть входные столбцы – </a:t>
            </a:r>
            <a:r>
              <a:rPr lang="ru-RU" sz="2000" b="1" dirty="0">
                <a:solidFill>
                  <a:schemeClr val="tx1"/>
                </a:solidFill>
                <a:latin typeface="Times New Roman" pitchFamily="18" charset="0"/>
                <a:cs typeface="Times New Roman" pitchFamily="18" charset="0"/>
              </a:rPr>
              <a:t>факторы</a:t>
            </a:r>
            <a:r>
              <a:rPr lang="ru-RU" sz="2000" dirty="0">
                <a:solidFill>
                  <a:schemeClr val="tx1"/>
                </a:solidFill>
                <a:latin typeface="Times New Roman" pitchFamily="18" charset="0"/>
                <a:cs typeface="Times New Roman" pitchFamily="18" charset="0"/>
              </a:rPr>
              <a:t> и есть выходные столбцы – </a:t>
            </a:r>
            <a:r>
              <a:rPr lang="ru-RU" sz="2000" b="1" dirty="0">
                <a:solidFill>
                  <a:schemeClr val="tx1"/>
                </a:solidFill>
                <a:latin typeface="Times New Roman" pitchFamily="18" charset="0"/>
                <a:cs typeface="Times New Roman" pitchFamily="18" charset="0"/>
              </a:rPr>
              <a:t>результат</a:t>
            </a:r>
            <a:r>
              <a:rPr lang="ru-RU" sz="2000" dirty="0">
                <a:solidFill>
                  <a:schemeClr val="tx1"/>
                </a:solidFill>
                <a:latin typeface="Times New Roman" pitchFamily="18" charset="0"/>
                <a:cs typeface="Times New Roman" pitchFamily="18" charset="0"/>
              </a:rPr>
              <a:t>. </a:t>
            </a:r>
            <a:endParaRPr lang="ru-RU" sz="2000" dirty="0" smtClean="0">
              <a:solidFill>
                <a:schemeClr val="tx1"/>
              </a:solidFill>
              <a:latin typeface="Times New Roman" pitchFamily="18" charset="0"/>
              <a:cs typeface="Times New Roman" pitchFamily="18" charset="0"/>
            </a:endParaRPr>
          </a:p>
          <a:p>
            <a:pPr marL="0" indent="0" algn="just">
              <a:buNone/>
            </a:pPr>
            <a:r>
              <a:rPr lang="ru-RU" sz="2000" dirty="0">
                <a:solidFill>
                  <a:schemeClr val="tx1"/>
                </a:solidFill>
                <a:latin typeface="Times New Roman" pitchFamily="18" charset="0"/>
                <a:cs typeface="Times New Roman" pitchFamily="18" charset="0"/>
              </a:rPr>
              <a:t>Н</a:t>
            </a:r>
            <a:r>
              <a:rPr lang="ru-RU" sz="2000" dirty="0" smtClean="0">
                <a:solidFill>
                  <a:schemeClr val="tx1"/>
                </a:solidFill>
                <a:latin typeface="Times New Roman" pitchFamily="18" charset="0"/>
                <a:cs typeface="Times New Roman" pitchFamily="18" charset="0"/>
              </a:rPr>
              <a:t>абор </a:t>
            </a:r>
            <a:r>
              <a:rPr lang="ru-RU" sz="2000" dirty="0">
                <a:solidFill>
                  <a:schemeClr val="tx1"/>
                </a:solidFill>
                <a:latin typeface="Times New Roman" pitchFamily="18" charset="0"/>
                <a:cs typeface="Times New Roman" pitchFamily="18" charset="0"/>
              </a:rPr>
              <a:t>данных </a:t>
            </a:r>
            <a:r>
              <a:rPr lang="ru-RU" sz="2000" dirty="0" smtClean="0">
                <a:solidFill>
                  <a:schemeClr val="tx1"/>
                </a:solidFill>
                <a:latin typeface="Times New Roman" pitchFamily="18" charset="0"/>
                <a:cs typeface="Times New Roman" pitchFamily="18" charset="0"/>
              </a:rPr>
              <a:t>Trade.txt содержит </a:t>
            </a:r>
            <a:r>
              <a:rPr lang="ru-RU" sz="2000" dirty="0">
                <a:solidFill>
                  <a:schemeClr val="tx1"/>
                </a:solidFill>
                <a:latin typeface="Times New Roman" pitchFamily="18" charset="0"/>
                <a:cs typeface="Times New Roman" pitchFamily="18" charset="0"/>
              </a:rPr>
              <a:t>столбец с выходными значениями. </a:t>
            </a:r>
            <a:endParaRPr lang="ru-RU" sz="2000" dirty="0" smtClean="0">
              <a:solidFill>
                <a:schemeClr val="tx1"/>
              </a:solidFill>
              <a:latin typeface="Times New Roman" pitchFamily="18" charset="0"/>
              <a:cs typeface="Times New Roman" pitchFamily="18" charset="0"/>
            </a:endParaRPr>
          </a:p>
          <a:p>
            <a:pPr marL="0" indent="0" algn="just">
              <a:buNone/>
            </a:pPr>
            <a:endParaRPr lang="en-US" sz="2000" dirty="0">
              <a:solidFill>
                <a:schemeClr val="tx1"/>
              </a:solidFill>
              <a:latin typeface="Times New Roman" pitchFamily="18" charset="0"/>
              <a:cs typeface="Times New Roman" pitchFamily="18" charset="0"/>
            </a:endParaRPr>
          </a:p>
          <a:p>
            <a:pPr marL="0" indent="0" algn="just">
              <a:buNone/>
            </a:pPr>
            <a:r>
              <a:rPr lang="ru-RU" sz="2000" dirty="0">
                <a:solidFill>
                  <a:schemeClr val="tx1"/>
                </a:solidFill>
                <a:latin typeface="Times New Roman" pitchFamily="18" charset="0"/>
                <a:cs typeface="Times New Roman" pitchFamily="18" charset="0"/>
              </a:rPr>
              <a:t>Строить прогноз на будущее будем, основываясь на данных прошлых периодов, т. е. предполагая, что количество продаж на следующий месяц зависит от количества продаж за предыдущие месяцы. Это значит, что входными факторами для модели могут быть продажи за текущий месяц, продажи за месяц ранее и т.д., а результатом должны быть продажи за следующий </a:t>
            </a:r>
            <a:r>
              <a:rPr lang="ru-RU" sz="2000" dirty="0" smtClean="0">
                <a:solidFill>
                  <a:schemeClr val="tx1"/>
                </a:solidFill>
                <a:latin typeface="Times New Roman" pitchFamily="18" charset="0"/>
                <a:cs typeface="Times New Roman" pitchFamily="18" charset="0"/>
              </a:rPr>
              <a:t>месяц.</a:t>
            </a:r>
            <a:endParaRPr lang="ru-RU" sz="20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739144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a:effectLst/>
                <a:latin typeface="Times New Roman" pitchFamily="18" charset="0"/>
                <a:cs typeface="Times New Roman" pitchFamily="18" charset="0"/>
              </a:rPr>
              <a:t>Обработчик «Скользящее окно»</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buNone/>
            </a:pPr>
            <a:r>
              <a:rPr lang="ru-RU" sz="2000" b="1" dirty="0" smtClean="0">
                <a:solidFill>
                  <a:schemeClr val="tx1"/>
                </a:solidFill>
                <a:latin typeface="Times New Roman" pitchFamily="18" charset="0"/>
                <a:cs typeface="Times New Roman" pitchFamily="18" charset="0"/>
              </a:rPr>
              <a:t>Обработчик </a:t>
            </a:r>
            <a:r>
              <a:rPr lang="ru-RU" sz="2000" b="1" dirty="0">
                <a:solidFill>
                  <a:schemeClr val="tx1"/>
                </a:solidFill>
                <a:latin typeface="Times New Roman" pitchFamily="18" charset="0"/>
                <a:cs typeface="Times New Roman" pitchFamily="18" charset="0"/>
              </a:rPr>
              <a:t>«Скользящее окно» </a:t>
            </a:r>
            <a:r>
              <a:rPr lang="ru-RU" sz="2000" dirty="0">
                <a:solidFill>
                  <a:schemeClr val="tx1"/>
                </a:solidFill>
                <a:latin typeface="Times New Roman" pitchFamily="18" charset="0"/>
                <a:cs typeface="Times New Roman" pitchFamily="18" charset="0"/>
              </a:rPr>
              <a:t>преобразует последовательность значений ряда в таблицу, где соседние записи представлены как соседние поля данных (окно – поскольку выделяется только некоторый непрерывный участок данных, скользящее – поскольку это окно «перемещается» по всему набору</a:t>
            </a:r>
            <a:r>
              <a:rPr lang="ru-RU" sz="2000" dirty="0" smtClean="0">
                <a:solidFill>
                  <a:schemeClr val="tx1"/>
                </a:solidFill>
                <a:latin typeface="Times New Roman" pitchFamily="18" charset="0"/>
                <a:cs typeface="Times New Roman" pitchFamily="18" charset="0"/>
              </a:rPr>
              <a:t>).</a:t>
            </a:r>
          </a:p>
          <a:p>
            <a:pPr marL="0" indent="0" algn="just">
              <a:buNone/>
            </a:pPr>
            <a:endParaRPr lang="ru-RU" sz="2000" dirty="0">
              <a:solidFill>
                <a:schemeClr val="tx1"/>
              </a:solidFill>
              <a:latin typeface="Times New Roman" pitchFamily="18" charset="0"/>
              <a:cs typeface="Times New Roman" pitchFamily="18" charset="0"/>
            </a:endParaRPr>
          </a:p>
          <a:p>
            <a:pPr marL="0" indent="0" algn="just">
              <a:buNone/>
            </a:pPr>
            <a:r>
              <a:rPr lang="ru-RU" sz="2000" dirty="0">
                <a:solidFill>
                  <a:schemeClr val="tx1"/>
                </a:solidFill>
                <a:latin typeface="Times New Roman" pitchFamily="18" charset="0"/>
                <a:cs typeface="Times New Roman" pitchFamily="18" charset="0"/>
              </a:rPr>
              <a:t>Потребность в такой таблице часто возникает при построении моделей, анализе и прогнозировании временных рядов, когда требуется подавать на вход модели значения нескольких смежных отсчётов из исходного набора данных (https://</a:t>
            </a:r>
            <a:r>
              <a:rPr lang="ru-RU" sz="2000" dirty="0" smtClean="0">
                <a:solidFill>
                  <a:schemeClr val="tx1"/>
                </a:solidFill>
                <a:latin typeface="Times New Roman" pitchFamily="18" charset="0"/>
                <a:cs typeface="Times New Roman" pitchFamily="18" charset="0"/>
              </a:rPr>
              <a:t>basegroup.ru/deductor/function/algorithm/sliding-window).</a:t>
            </a:r>
            <a:endParaRPr lang="ru-RU" sz="2000" dirty="0">
              <a:solidFill>
                <a:schemeClr val="tx1"/>
              </a:solidFill>
              <a:latin typeface="Times New Roman" pitchFamily="18" charset="0"/>
              <a:cs typeface="Times New Roman" pitchFamily="18" charset="0"/>
            </a:endParaRPr>
          </a:p>
          <a:p>
            <a:pPr marL="0" indent="0" algn="just">
              <a:buNone/>
            </a:pPr>
            <a:endParaRPr lang="ru-RU" sz="2000" b="1" dirty="0" smtClean="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655451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smtClean="0">
                <a:effectLst/>
                <a:latin typeface="Times New Roman" pitchFamily="18" charset="0"/>
                <a:cs typeface="Times New Roman" pitchFamily="18" charset="0"/>
              </a:rPr>
              <a:t>Обработчик «Скользящее окно»</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buNone/>
            </a:pPr>
            <a:r>
              <a:rPr lang="ru-RU" sz="2000" dirty="0" smtClean="0">
                <a:solidFill>
                  <a:schemeClr val="tx1"/>
                </a:solidFill>
                <a:latin typeface="Times New Roman" pitchFamily="18" charset="0"/>
                <a:cs typeface="Times New Roman" pitchFamily="18" charset="0"/>
              </a:rPr>
              <a:t>Значения </a:t>
            </a:r>
            <a:r>
              <a:rPr lang="ru-RU" sz="2000" dirty="0">
                <a:solidFill>
                  <a:schemeClr val="tx1"/>
                </a:solidFill>
                <a:latin typeface="Times New Roman" pitchFamily="18" charset="0"/>
                <a:cs typeface="Times New Roman" pitchFamily="18" charset="0"/>
              </a:rPr>
              <a:t>в одном из полей записи будут относиться к текущему </a:t>
            </a:r>
            <a:r>
              <a:rPr lang="ru-RU" sz="2000" dirty="0" smtClean="0">
                <a:solidFill>
                  <a:schemeClr val="tx1"/>
                </a:solidFill>
                <a:latin typeface="Times New Roman" pitchFamily="18" charset="0"/>
                <a:cs typeface="Times New Roman" pitchFamily="18" charset="0"/>
              </a:rPr>
              <a:t>отсчёту, </a:t>
            </a:r>
            <a:r>
              <a:rPr lang="ru-RU" sz="2000" dirty="0">
                <a:solidFill>
                  <a:schemeClr val="tx1"/>
                </a:solidFill>
                <a:latin typeface="Times New Roman" pitchFamily="18" charset="0"/>
                <a:cs typeface="Times New Roman" pitchFamily="18" charset="0"/>
              </a:rPr>
              <a:t>а в других – смещены от текущего </a:t>
            </a:r>
            <a:r>
              <a:rPr lang="ru-RU" sz="2000" dirty="0" smtClean="0">
                <a:solidFill>
                  <a:schemeClr val="tx1"/>
                </a:solidFill>
                <a:latin typeface="Times New Roman" pitchFamily="18" charset="0"/>
                <a:cs typeface="Times New Roman" pitchFamily="18" charset="0"/>
              </a:rPr>
              <a:t>отсчёта </a:t>
            </a:r>
            <a:r>
              <a:rPr lang="ru-RU" sz="2000" dirty="0">
                <a:solidFill>
                  <a:schemeClr val="tx1"/>
                </a:solidFill>
                <a:latin typeface="Times New Roman" pitchFamily="18" charset="0"/>
                <a:cs typeface="Times New Roman" pitchFamily="18" charset="0"/>
              </a:rPr>
              <a:t>«в будущее» или «в прошлое». Таким образом, преобразование скользящего окна имеет два параметра:</a:t>
            </a:r>
          </a:p>
          <a:p>
            <a:pPr algn="just"/>
            <a:r>
              <a:rPr lang="ru-RU" sz="2000" dirty="0" smtClean="0">
                <a:solidFill>
                  <a:schemeClr val="tx1"/>
                </a:solidFill>
                <a:latin typeface="Times New Roman" pitchFamily="18" charset="0"/>
                <a:cs typeface="Times New Roman" pitchFamily="18" charset="0"/>
              </a:rPr>
              <a:t>глубина </a:t>
            </a:r>
            <a:r>
              <a:rPr lang="ru-RU" sz="2000" dirty="0">
                <a:solidFill>
                  <a:schemeClr val="tx1"/>
                </a:solidFill>
                <a:latin typeface="Times New Roman" pitchFamily="18" charset="0"/>
                <a:cs typeface="Times New Roman" pitchFamily="18" charset="0"/>
              </a:rPr>
              <a:t>погружения – количество «прошлых» </a:t>
            </a:r>
            <a:r>
              <a:rPr lang="ru-RU" sz="2000" dirty="0" smtClean="0">
                <a:solidFill>
                  <a:schemeClr val="tx1"/>
                </a:solidFill>
                <a:latin typeface="Times New Roman" pitchFamily="18" charset="0"/>
                <a:cs typeface="Times New Roman" pitchFamily="18" charset="0"/>
              </a:rPr>
              <a:t>отсчётов, </a:t>
            </a:r>
            <a:r>
              <a:rPr lang="ru-RU" sz="2000" dirty="0">
                <a:solidFill>
                  <a:schemeClr val="tx1"/>
                </a:solidFill>
                <a:latin typeface="Times New Roman" pitchFamily="18" charset="0"/>
                <a:cs typeface="Times New Roman" pitchFamily="18" charset="0"/>
              </a:rPr>
              <a:t>попадающих в окно;</a:t>
            </a:r>
          </a:p>
          <a:p>
            <a:pPr algn="just"/>
            <a:r>
              <a:rPr lang="ru-RU" sz="2000" dirty="0" smtClean="0">
                <a:solidFill>
                  <a:schemeClr val="tx1"/>
                </a:solidFill>
                <a:latin typeface="Times New Roman" pitchFamily="18" charset="0"/>
                <a:cs typeface="Times New Roman" pitchFamily="18" charset="0"/>
              </a:rPr>
              <a:t>горизонт </a:t>
            </a:r>
            <a:r>
              <a:rPr lang="ru-RU" sz="2000" dirty="0">
                <a:solidFill>
                  <a:schemeClr val="tx1"/>
                </a:solidFill>
                <a:latin typeface="Times New Roman" pitchFamily="18" charset="0"/>
                <a:cs typeface="Times New Roman" pitchFamily="18" charset="0"/>
              </a:rPr>
              <a:t>прогнозирования – количество «будущих» </a:t>
            </a:r>
            <a:r>
              <a:rPr lang="ru-RU" sz="2000" dirty="0" smtClean="0">
                <a:solidFill>
                  <a:schemeClr val="tx1"/>
                </a:solidFill>
                <a:latin typeface="Times New Roman" pitchFamily="18" charset="0"/>
                <a:cs typeface="Times New Roman" pitchFamily="18" charset="0"/>
              </a:rPr>
              <a:t>отсчётов.</a:t>
            </a:r>
            <a:endParaRPr lang="ru-RU" sz="2000" dirty="0">
              <a:solidFill>
                <a:schemeClr val="tx1"/>
              </a:solidFill>
              <a:latin typeface="Times New Roman" pitchFamily="18" charset="0"/>
              <a:cs typeface="Times New Roman" pitchFamily="18" charset="0"/>
            </a:endParaRPr>
          </a:p>
          <a:p>
            <a:pPr marL="0" indent="0" algn="just">
              <a:buNone/>
            </a:pPr>
            <a:endParaRPr lang="ru-RU" sz="2000" b="1" dirty="0" smtClean="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088521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a:effectLst/>
                <a:latin typeface="Times New Roman" pitchFamily="18" charset="0"/>
                <a:cs typeface="Times New Roman" pitchFamily="18" charset="0"/>
              </a:rPr>
              <a:t>Обработчик «Скользящее окно»</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buNone/>
            </a:pPr>
            <a:r>
              <a:rPr lang="ru-RU" sz="2000" dirty="0" smtClean="0">
                <a:solidFill>
                  <a:schemeClr val="tx1"/>
                </a:solidFill>
                <a:latin typeface="Times New Roman" pitchFamily="18" charset="0"/>
                <a:cs typeface="Times New Roman" pitchFamily="18" charset="0"/>
              </a:rPr>
              <a:t>Пример применения скользящего окна.</a:t>
            </a:r>
            <a:endParaRPr lang="ru-RU" sz="2000" dirty="0">
              <a:solidFill>
                <a:schemeClr val="tx1"/>
              </a:solidFill>
              <a:latin typeface="Times New Roman" pitchFamily="18" charset="0"/>
              <a:cs typeface="Times New Roman" pitchFamily="18" charset="0"/>
            </a:endParaRPr>
          </a:p>
          <a:p>
            <a:pPr marL="0" indent="0" algn="just">
              <a:buNone/>
            </a:pPr>
            <a:r>
              <a:rPr lang="ru-RU" sz="2000" dirty="0">
                <a:solidFill>
                  <a:schemeClr val="tx1"/>
                </a:solidFill>
                <a:latin typeface="Times New Roman" pitchFamily="18" charset="0"/>
                <a:cs typeface="Times New Roman" pitchFamily="18" charset="0"/>
              </a:rPr>
              <a:t>Есть история продаж за половину года по месяцам, представленная таблицей</a:t>
            </a:r>
            <a:r>
              <a:rPr lang="ru-RU" sz="2000" dirty="0" smtClean="0">
                <a:solidFill>
                  <a:schemeClr val="tx1"/>
                </a:solidFill>
                <a:latin typeface="Times New Roman" pitchFamily="18" charset="0"/>
                <a:cs typeface="Times New Roman" pitchFamily="18" charset="0"/>
              </a:rPr>
              <a:t>:</a:t>
            </a:r>
          </a:p>
          <a:p>
            <a:pPr marL="0" indent="0" algn="just">
              <a:buNone/>
            </a:pPr>
            <a:endParaRPr lang="ru-RU" sz="2000" dirty="0" smtClean="0">
              <a:solidFill>
                <a:schemeClr val="tx1"/>
              </a:solidFill>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708920"/>
            <a:ext cx="6305550" cy="324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0257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a:effectLst/>
                <a:latin typeface="Times New Roman" pitchFamily="18" charset="0"/>
                <a:cs typeface="Times New Roman" pitchFamily="18" charset="0"/>
              </a:rPr>
              <a:t>Обработчик «Скользящее окно»</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buNone/>
            </a:pPr>
            <a:r>
              <a:rPr lang="ru-RU" sz="2000" dirty="0" smtClean="0">
                <a:solidFill>
                  <a:schemeClr val="tx1"/>
                </a:solidFill>
                <a:latin typeface="Times New Roman" pitchFamily="18" charset="0"/>
                <a:cs typeface="Times New Roman" pitchFamily="18" charset="0"/>
              </a:rPr>
              <a:t>Для </a:t>
            </a:r>
            <a:r>
              <a:rPr lang="ru-RU" sz="2000" dirty="0">
                <a:solidFill>
                  <a:schemeClr val="tx1"/>
                </a:solidFill>
                <a:latin typeface="Times New Roman" pitchFamily="18" charset="0"/>
                <a:cs typeface="Times New Roman" pitchFamily="18" charset="0"/>
              </a:rPr>
              <a:t>граничных (относительно начала и конца всей выборки) положений окна будут формироваться неполные записи, т.е. записи, содержащие пустые значения для отсутствующих прошлых или будущих </a:t>
            </a:r>
            <a:r>
              <a:rPr lang="ru-RU" sz="2000" dirty="0" smtClean="0">
                <a:solidFill>
                  <a:schemeClr val="tx1"/>
                </a:solidFill>
                <a:latin typeface="Times New Roman" pitchFamily="18" charset="0"/>
                <a:cs typeface="Times New Roman" pitchFamily="18" charset="0"/>
              </a:rPr>
              <a:t>отсчётов. </a:t>
            </a:r>
          </a:p>
          <a:p>
            <a:pPr marL="0" indent="0" algn="just">
              <a:buNone/>
            </a:pPr>
            <a:endParaRPr lang="ru-RU" sz="2000" dirty="0">
              <a:solidFill>
                <a:schemeClr val="tx1"/>
              </a:solidFill>
              <a:latin typeface="Times New Roman" pitchFamily="18" charset="0"/>
              <a:cs typeface="Times New Roman" pitchFamily="18" charset="0"/>
            </a:endParaRPr>
          </a:p>
          <a:p>
            <a:pPr marL="0" indent="0" algn="just">
              <a:buNone/>
            </a:pPr>
            <a:r>
              <a:rPr lang="ru-RU" sz="2000" dirty="0" smtClean="0">
                <a:solidFill>
                  <a:schemeClr val="tx1"/>
                </a:solidFill>
                <a:latin typeface="Times New Roman" pitchFamily="18" charset="0"/>
                <a:cs typeface="Times New Roman" pitchFamily="18" charset="0"/>
              </a:rPr>
              <a:t>Алгоритм </a:t>
            </a:r>
            <a:r>
              <a:rPr lang="ru-RU" sz="2000" dirty="0">
                <a:solidFill>
                  <a:schemeClr val="tx1"/>
                </a:solidFill>
                <a:latin typeface="Times New Roman" pitchFamily="18" charset="0"/>
                <a:cs typeface="Times New Roman" pitchFamily="18" charset="0"/>
              </a:rPr>
              <a:t>преобразования позволяет исключить такие записи из выборки (тогда для нескольких граничных </a:t>
            </a:r>
            <a:r>
              <a:rPr lang="ru-RU" sz="2000" dirty="0" smtClean="0">
                <a:solidFill>
                  <a:schemeClr val="tx1"/>
                </a:solidFill>
                <a:latin typeface="Times New Roman" pitchFamily="18" charset="0"/>
                <a:cs typeface="Times New Roman" pitchFamily="18" charset="0"/>
              </a:rPr>
              <a:t>отсчётов </a:t>
            </a:r>
            <a:r>
              <a:rPr lang="ru-RU" sz="2000" dirty="0">
                <a:solidFill>
                  <a:schemeClr val="tx1"/>
                </a:solidFill>
                <a:latin typeface="Times New Roman" pitchFamily="18" charset="0"/>
                <a:cs typeface="Times New Roman" pitchFamily="18" charset="0"/>
              </a:rPr>
              <a:t>записи формироваться не будут) либо включить их (тогда формируются записи для всех имеющихся </a:t>
            </a:r>
            <a:r>
              <a:rPr lang="ru-RU" sz="2000" dirty="0" smtClean="0">
                <a:solidFill>
                  <a:schemeClr val="tx1"/>
                </a:solidFill>
                <a:latin typeface="Times New Roman" pitchFamily="18" charset="0"/>
                <a:cs typeface="Times New Roman" pitchFamily="18" charset="0"/>
              </a:rPr>
              <a:t>отсчётов, </a:t>
            </a:r>
            <a:r>
              <a:rPr lang="ru-RU" sz="2000" dirty="0">
                <a:solidFill>
                  <a:schemeClr val="tx1"/>
                </a:solidFill>
                <a:latin typeface="Times New Roman" pitchFamily="18" charset="0"/>
                <a:cs typeface="Times New Roman" pitchFamily="18" charset="0"/>
              </a:rPr>
              <a:t>но некоторые из них будут неполными</a:t>
            </a:r>
            <a:r>
              <a:rPr lang="ru-RU" sz="2000" dirty="0" smtClean="0">
                <a:solidFill>
                  <a:schemeClr val="tx1"/>
                </a:solidFill>
                <a:latin typeface="Times New Roman" pitchFamily="18" charset="0"/>
                <a:cs typeface="Times New Roman" pitchFamily="18" charset="0"/>
              </a:rPr>
              <a:t>).</a:t>
            </a:r>
          </a:p>
        </p:txBody>
      </p:sp>
    </p:spTree>
    <p:extLst>
      <p:ext uri="{BB962C8B-B14F-4D97-AF65-F5344CB8AC3E}">
        <p14:creationId xmlns:p14="http://schemas.microsoft.com/office/powerpoint/2010/main" val="3744949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a:effectLst/>
                <a:latin typeface="Times New Roman" pitchFamily="18" charset="0"/>
                <a:cs typeface="Times New Roman" pitchFamily="18" charset="0"/>
              </a:rPr>
              <a:t>Обработчик «Скользящее окно»</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686800" cy="5256584"/>
          </a:xfrm>
        </p:spPr>
        <p:txBody>
          <a:bodyPr>
            <a:normAutofit/>
          </a:bodyPr>
          <a:lstStyle/>
          <a:p>
            <a:pPr marL="0" indent="0" algn="just">
              <a:buNone/>
            </a:pPr>
            <a:r>
              <a:rPr lang="ru-RU" sz="2000" dirty="0">
                <a:solidFill>
                  <a:schemeClr val="tx1"/>
                </a:solidFill>
                <a:latin typeface="Times New Roman" pitchFamily="18" charset="0"/>
                <a:cs typeface="Times New Roman" pitchFamily="18" charset="0"/>
              </a:rPr>
              <a:t>Если задать глубину погружения 2 и горизонт прогнозирования 1, то получим следующую таблицу с неполными записями</a:t>
            </a:r>
            <a:r>
              <a:rPr lang="ru-RU" sz="2000" dirty="0" smtClean="0">
                <a:solidFill>
                  <a:schemeClr val="tx1"/>
                </a:solidFill>
                <a:latin typeface="Times New Roman" pitchFamily="18" charset="0"/>
                <a:cs typeface="Times New Roman" pitchFamily="18" charset="0"/>
              </a:rPr>
              <a:t>.</a:t>
            </a:r>
          </a:p>
          <a:p>
            <a:pPr marL="0" indent="0" algn="just">
              <a:buNone/>
            </a:pPr>
            <a:endParaRPr lang="ru-RU" sz="2000" dirty="0">
              <a:solidFill>
                <a:schemeClr val="tx1"/>
              </a:solidFill>
              <a:latin typeface="Times New Roman" pitchFamily="18" charset="0"/>
              <a:cs typeface="Times New Roman" pitchFamily="18" charset="0"/>
            </a:endParaRPr>
          </a:p>
          <a:p>
            <a:pPr marL="0" indent="0" algn="just">
              <a:buNone/>
            </a:pPr>
            <a:endParaRPr lang="ru-RU" sz="2000" dirty="0" smtClean="0">
              <a:solidFill>
                <a:schemeClr val="tx1"/>
              </a:solidFill>
              <a:latin typeface="Times New Roman" pitchFamily="18" charset="0"/>
              <a:cs typeface="Times New Roman" pitchFamily="18" charset="0"/>
            </a:endParaRPr>
          </a:p>
          <a:p>
            <a:pPr marL="0" indent="0" algn="just">
              <a:buNone/>
            </a:pPr>
            <a:endParaRPr lang="ru-RU" sz="2000" dirty="0">
              <a:solidFill>
                <a:schemeClr val="tx1"/>
              </a:solidFill>
              <a:latin typeface="Times New Roman" pitchFamily="18" charset="0"/>
              <a:cs typeface="Times New Roman" pitchFamily="18" charset="0"/>
            </a:endParaRPr>
          </a:p>
          <a:p>
            <a:pPr marL="0" indent="0" algn="just">
              <a:buNone/>
            </a:pPr>
            <a:endParaRPr lang="ru-RU" sz="2000" dirty="0" smtClean="0">
              <a:solidFill>
                <a:schemeClr val="tx1"/>
              </a:solidFill>
              <a:latin typeface="Times New Roman" pitchFamily="18" charset="0"/>
              <a:cs typeface="Times New Roman" pitchFamily="18" charset="0"/>
            </a:endParaRPr>
          </a:p>
          <a:p>
            <a:pPr marL="0" indent="0" algn="just">
              <a:buNone/>
            </a:pPr>
            <a:endParaRPr lang="ru-RU" sz="2000" dirty="0">
              <a:solidFill>
                <a:schemeClr val="tx1"/>
              </a:solidFill>
              <a:latin typeface="Times New Roman" pitchFamily="18" charset="0"/>
              <a:cs typeface="Times New Roman" pitchFamily="18" charset="0"/>
            </a:endParaRPr>
          </a:p>
          <a:p>
            <a:pPr marL="0" indent="0" algn="just">
              <a:buNone/>
            </a:pPr>
            <a:endParaRPr lang="ru-RU" sz="2000" dirty="0" smtClean="0">
              <a:solidFill>
                <a:schemeClr val="tx1"/>
              </a:solidFill>
              <a:latin typeface="Times New Roman" pitchFamily="18" charset="0"/>
              <a:cs typeface="Times New Roman" pitchFamily="18" charset="0"/>
            </a:endParaRPr>
          </a:p>
          <a:p>
            <a:pPr marL="0" indent="0" algn="just">
              <a:buNone/>
            </a:pPr>
            <a:r>
              <a:rPr lang="ru-RU" sz="2000" dirty="0" smtClean="0">
                <a:solidFill>
                  <a:schemeClr val="tx1"/>
                </a:solidFill>
                <a:latin typeface="Times New Roman" pitchFamily="18" charset="0"/>
                <a:cs typeface="Times New Roman" pitchFamily="18" charset="0"/>
              </a:rPr>
              <a:t>                                                                     </a:t>
            </a:r>
            <a:r>
              <a:rPr lang="ru-RU" sz="1600" dirty="0" smtClean="0">
                <a:solidFill>
                  <a:schemeClr val="tx1"/>
                </a:solidFill>
                <a:latin typeface="Times New Roman" pitchFamily="18" charset="0"/>
                <a:cs typeface="Times New Roman" pitchFamily="18" charset="0"/>
              </a:rPr>
              <a:t>Или </a:t>
            </a:r>
            <a:r>
              <a:rPr lang="ru-RU" sz="1600" dirty="0">
                <a:solidFill>
                  <a:schemeClr val="tx1"/>
                </a:solidFill>
                <a:latin typeface="Times New Roman" pitchFamily="18" charset="0"/>
                <a:cs typeface="Times New Roman" pitchFamily="18" charset="0"/>
              </a:rPr>
              <a:t>следующую таблицу с полными записями</a:t>
            </a:r>
            <a:r>
              <a:rPr lang="ru-RU" sz="1600" dirty="0" smtClean="0">
                <a:solidFill>
                  <a:schemeClr val="tx1"/>
                </a:solidFill>
                <a:latin typeface="Times New Roman" pitchFamily="18" charset="0"/>
                <a:cs typeface="Times New Roman" pitchFamily="18" charset="0"/>
              </a:rPr>
              <a:t>.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988840"/>
            <a:ext cx="4380548" cy="3427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3380" y="4604258"/>
            <a:ext cx="4960620" cy="1874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24249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a:effectLst/>
                <a:latin typeface="Times New Roman" pitchFamily="18" charset="0"/>
                <a:cs typeface="Times New Roman" pitchFamily="18" charset="0"/>
              </a:rPr>
              <a:t>Обработчик «Скользящее окно»</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686800" cy="5256584"/>
          </a:xfrm>
        </p:spPr>
        <p:txBody>
          <a:bodyPr>
            <a:normAutofit/>
          </a:bodyPr>
          <a:lstStyle/>
          <a:p>
            <a:pPr marL="0" indent="0" algn="just">
              <a:buNone/>
            </a:pPr>
            <a:r>
              <a:rPr lang="ru-RU" sz="2000" b="1" dirty="0">
                <a:solidFill>
                  <a:schemeClr val="tx1"/>
                </a:solidFill>
                <a:latin typeface="Times New Roman" pitchFamily="18" charset="0"/>
                <a:cs typeface="Times New Roman" pitchFamily="18" charset="0"/>
              </a:rPr>
              <a:t>Решение в </a:t>
            </a:r>
            <a:r>
              <a:rPr lang="en-US" sz="2000" b="1" dirty="0">
                <a:solidFill>
                  <a:schemeClr val="tx1"/>
                </a:solidFill>
                <a:latin typeface="Times New Roman" pitchFamily="18" charset="0"/>
                <a:cs typeface="Times New Roman" pitchFamily="18" charset="0"/>
              </a:rPr>
              <a:t>Deductor Studio</a:t>
            </a:r>
            <a:r>
              <a:rPr lang="en-US" sz="2000" b="1" dirty="0" smtClean="0">
                <a:solidFill>
                  <a:schemeClr val="tx1"/>
                </a:solidFill>
                <a:latin typeface="Times New Roman" pitchFamily="18" charset="0"/>
                <a:cs typeface="Times New Roman" pitchFamily="18" charset="0"/>
              </a:rPr>
              <a:t>.</a:t>
            </a:r>
            <a:endParaRPr lang="ru-RU" sz="2000" b="1" dirty="0" smtClean="0">
              <a:solidFill>
                <a:schemeClr val="tx1"/>
              </a:solidFill>
              <a:latin typeface="Times New Roman" pitchFamily="18" charset="0"/>
              <a:cs typeface="Times New Roman" pitchFamily="18" charset="0"/>
            </a:endParaRPr>
          </a:p>
          <a:p>
            <a:pPr marL="0" indent="0" algn="just">
              <a:buNone/>
            </a:pPr>
            <a:r>
              <a:rPr lang="ru-RU" sz="1800" dirty="0" smtClean="0">
                <a:solidFill>
                  <a:schemeClr val="tx1"/>
                </a:solidFill>
                <a:latin typeface="Times New Roman" pitchFamily="18" charset="0"/>
                <a:cs typeface="Times New Roman" pitchFamily="18" charset="0"/>
              </a:rPr>
              <a:t>В Мастере обработки «Скользящее окно» указать необходимые параметры.</a:t>
            </a:r>
            <a:endParaRPr lang="en-US" sz="1800" dirty="0">
              <a:solidFill>
                <a:schemeClr val="tx1"/>
              </a:solidFill>
              <a:latin typeface="Times New Roman" pitchFamily="18" charset="0"/>
              <a:cs typeface="Times New Roman" pitchFamily="18" charset="0"/>
            </a:endParaRPr>
          </a:p>
          <a:p>
            <a:pPr marL="0" indent="0" algn="just">
              <a:buNone/>
            </a:pPr>
            <a:endParaRPr lang="ru-RU" sz="1600" dirty="0" smtClean="0">
              <a:solidFill>
                <a:schemeClr val="tx1"/>
              </a:solidFill>
              <a:latin typeface="Times New Roman" pitchFamily="18" charset="0"/>
              <a:cs typeface="Times New Roman" pitchFamily="18" charset="0"/>
            </a:endParaRPr>
          </a:p>
        </p:txBody>
      </p:sp>
      <p:pic>
        <p:nvPicPr>
          <p:cNvPr id="6" name="Рисунок 5"/>
          <p:cNvPicPr>
            <a:picLocks noChangeAspect="1"/>
          </p:cNvPicPr>
          <p:nvPr/>
        </p:nvPicPr>
        <p:blipFill>
          <a:blip r:embed="rId2"/>
          <a:stretch>
            <a:fillRect/>
          </a:stretch>
        </p:blipFill>
        <p:spPr>
          <a:xfrm>
            <a:off x="525580" y="2060848"/>
            <a:ext cx="4943475" cy="4410075"/>
          </a:xfrm>
          <a:prstGeom prst="rect">
            <a:avLst/>
          </a:prstGeom>
        </p:spPr>
      </p:pic>
    </p:spTree>
    <p:extLst>
      <p:ext uri="{BB962C8B-B14F-4D97-AF65-F5344CB8AC3E}">
        <p14:creationId xmlns:p14="http://schemas.microsoft.com/office/powerpoint/2010/main" val="10249180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smtClean="0">
                <a:effectLst/>
                <a:latin typeface="Times New Roman" pitchFamily="18" charset="0"/>
                <a:cs typeface="Times New Roman" pitchFamily="18" charset="0"/>
              </a:rPr>
              <a:t>Пример решения задачи прогнозирования</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buNone/>
            </a:pPr>
            <a:r>
              <a:rPr lang="ru-RU" sz="2000" b="1" dirty="0" smtClean="0">
                <a:solidFill>
                  <a:schemeClr val="tx1"/>
                </a:solidFill>
                <a:latin typeface="Times New Roman" pitchFamily="18" charset="0"/>
                <a:cs typeface="Times New Roman" pitchFamily="18" charset="0"/>
              </a:rPr>
              <a:t>Решение в </a:t>
            </a:r>
            <a:r>
              <a:rPr lang="en-US" sz="2000" b="1" dirty="0" smtClean="0">
                <a:solidFill>
                  <a:schemeClr val="tx1"/>
                </a:solidFill>
                <a:latin typeface="Times New Roman" pitchFamily="18" charset="0"/>
                <a:cs typeface="Times New Roman" pitchFamily="18" charset="0"/>
              </a:rPr>
              <a:t>Deductor Studio</a:t>
            </a:r>
            <a:r>
              <a:rPr lang="ru-RU" sz="2000" b="1" dirty="0" smtClean="0">
                <a:solidFill>
                  <a:schemeClr val="tx1"/>
                </a:solidFill>
                <a:latin typeface="Times New Roman" pitchFamily="18" charset="0"/>
                <a:cs typeface="Times New Roman" pitchFamily="18" charset="0"/>
              </a:rPr>
              <a:t>.</a:t>
            </a:r>
          </a:p>
          <a:p>
            <a:pPr marL="0" indent="0" algn="just">
              <a:buNone/>
            </a:pPr>
            <a:r>
              <a:rPr lang="ru-RU" sz="2000" dirty="0" smtClean="0">
                <a:solidFill>
                  <a:schemeClr val="tx1"/>
                </a:solidFill>
                <a:latin typeface="Times New Roman" pitchFamily="18" charset="0"/>
                <a:cs typeface="Times New Roman" pitchFamily="18" charset="0"/>
              </a:rPr>
              <a:t>5. Используем узел «</a:t>
            </a:r>
            <a:r>
              <a:rPr lang="ru-RU" sz="2000" dirty="0" err="1" smtClean="0">
                <a:solidFill>
                  <a:schemeClr val="tx1"/>
                </a:solidFill>
                <a:latin typeface="Times New Roman" pitchFamily="18" charset="0"/>
                <a:cs typeface="Times New Roman" pitchFamily="18" charset="0"/>
              </a:rPr>
              <a:t>Нейросеть</a:t>
            </a:r>
            <a:r>
              <a:rPr lang="ru-RU" sz="2000" dirty="0" smtClean="0">
                <a:solidFill>
                  <a:schemeClr val="tx1"/>
                </a:solidFill>
                <a:latin typeface="Times New Roman" pitchFamily="18" charset="0"/>
                <a:cs typeface="Times New Roman" pitchFamily="18" charset="0"/>
              </a:rPr>
              <a:t>». </a:t>
            </a:r>
          </a:p>
          <a:p>
            <a:pPr marL="0" indent="0" algn="just">
              <a:buNone/>
            </a:pPr>
            <a:r>
              <a:rPr lang="ru-RU" sz="2000" dirty="0" smtClean="0">
                <a:solidFill>
                  <a:schemeClr val="tx1"/>
                </a:solidFill>
                <a:latin typeface="Times New Roman" pitchFamily="18" charset="0"/>
                <a:cs typeface="Times New Roman" pitchFamily="18" charset="0"/>
              </a:rPr>
              <a:t>Установим </a:t>
            </a:r>
            <a:r>
              <a:rPr lang="ru-RU" sz="2000" dirty="0">
                <a:solidFill>
                  <a:schemeClr val="tx1"/>
                </a:solidFill>
                <a:latin typeface="Times New Roman" pitchFamily="18" charset="0"/>
                <a:cs typeface="Times New Roman" pitchFamily="18" charset="0"/>
              </a:rPr>
              <a:t>в качестве входных поля «Количество – 12», «Количество – 11», «Количество – 2»  и «Количество – 1», а в качестве выходного – «Количество». Остальные поля сделаем </a:t>
            </a:r>
            <a:r>
              <a:rPr lang="ru-RU" sz="2000" dirty="0" smtClean="0">
                <a:solidFill>
                  <a:schemeClr val="tx1"/>
                </a:solidFill>
                <a:latin typeface="Times New Roman" pitchFamily="18" charset="0"/>
                <a:cs typeface="Times New Roman" pitchFamily="18" charset="0"/>
              </a:rPr>
              <a:t>информационными.</a:t>
            </a:r>
          </a:p>
          <a:p>
            <a:pPr marL="0" indent="0" algn="just">
              <a:buNone/>
            </a:pPr>
            <a:endParaRPr lang="ru-RU" sz="2000" dirty="0">
              <a:solidFill>
                <a:schemeClr val="tx1"/>
              </a:solidFill>
              <a:latin typeface="Times New Roman" pitchFamily="18" charset="0"/>
              <a:cs typeface="Times New Roman" pitchFamily="18" charset="0"/>
            </a:endParaRPr>
          </a:p>
          <a:p>
            <a:pPr marL="0" indent="0" algn="just">
              <a:buNone/>
            </a:pPr>
            <a:r>
              <a:rPr lang="ru-RU" sz="2000" b="1" dirty="0" smtClean="0">
                <a:solidFill>
                  <a:schemeClr val="tx1"/>
                </a:solidFill>
                <a:latin typeface="Times New Roman" pitchFamily="18" charset="0"/>
                <a:cs typeface="Times New Roman" pitchFamily="18" charset="0"/>
              </a:rPr>
              <a:t>Настройка параметров нейросети – предыдущая лекция.</a:t>
            </a:r>
          </a:p>
          <a:p>
            <a:pPr marL="0" indent="0" algn="just">
              <a:buNone/>
            </a:pPr>
            <a:endParaRPr lang="ru-RU" sz="20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3009728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smtClean="0">
                <a:effectLst/>
                <a:latin typeface="Times New Roman" pitchFamily="18" charset="0"/>
                <a:cs typeface="Times New Roman" pitchFamily="18" charset="0"/>
              </a:rPr>
              <a:t>Пример решения задачи прогнозирования</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buNone/>
            </a:pPr>
            <a:r>
              <a:rPr lang="ru-RU" sz="2000" b="1" dirty="0" smtClean="0">
                <a:solidFill>
                  <a:schemeClr val="tx1"/>
                </a:solidFill>
                <a:latin typeface="Times New Roman" pitchFamily="18" charset="0"/>
                <a:cs typeface="Times New Roman" pitchFamily="18" charset="0"/>
              </a:rPr>
              <a:t>Решение в </a:t>
            </a:r>
            <a:r>
              <a:rPr lang="en-US" sz="2000" b="1" dirty="0" smtClean="0">
                <a:solidFill>
                  <a:schemeClr val="tx1"/>
                </a:solidFill>
                <a:latin typeface="Times New Roman" pitchFamily="18" charset="0"/>
                <a:cs typeface="Times New Roman" pitchFamily="18" charset="0"/>
              </a:rPr>
              <a:t>Deductor Studio</a:t>
            </a:r>
            <a:r>
              <a:rPr lang="ru-RU" sz="2000" b="1" dirty="0" smtClean="0">
                <a:solidFill>
                  <a:schemeClr val="tx1"/>
                </a:solidFill>
                <a:latin typeface="Times New Roman" pitchFamily="18" charset="0"/>
                <a:cs typeface="Times New Roman" pitchFamily="18" charset="0"/>
              </a:rPr>
              <a:t>.</a:t>
            </a:r>
          </a:p>
          <a:p>
            <a:pPr marL="0" indent="0" algn="just">
              <a:buNone/>
            </a:pPr>
            <a:r>
              <a:rPr lang="ru-RU" sz="2000" dirty="0" smtClean="0">
                <a:solidFill>
                  <a:schemeClr val="tx1"/>
                </a:solidFill>
                <a:latin typeface="Times New Roman" pitchFamily="18" charset="0"/>
                <a:cs typeface="Times New Roman" pitchFamily="18" charset="0"/>
              </a:rPr>
              <a:t>6. Просмотр результатов в визуализаторах </a:t>
            </a:r>
            <a:r>
              <a:rPr lang="ru-RU" sz="2000" dirty="0">
                <a:solidFill>
                  <a:schemeClr val="tx1"/>
                </a:solidFill>
                <a:latin typeface="Times New Roman" pitchFamily="18" charset="0"/>
                <a:cs typeface="Times New Roman" pitchFamily="18" charset="0"/>
              </a:rPr>
              <a:t>«Граф </a:t>
            </a:r>
            <a:r>
              <a:rPr lang="ru-RU" sz="2000" dirty="0" smtClean="0">
                <a:solidFill>
                  <a:schemeClr val="tx1"/>
                </a:solidFill>
                <a:latin typeface="Times New Roman" pitchFamily="18" charset="0"/>
                <a:cs typeface="Times New Roman" pitchFamily="18" charset="0"/>
              </a:rPr>
              <a:t>нейросети», </a:t>
            </a:r>
            <a:r>
              <a:rPr lang="ru-RU" sz="2000" dirty="0">
                <a:solidFill>
                  <a:schemeClr val="tx1"/>
                </a:solidFill>
                <a:latin typeface="Times New Roman" pitchFamily="18" charset="0"/>
                <a:cs typeface="Times New Roman" pitchFamily="18" charset="0"/>
              </a:rPr>
              <a:t>«Диаграмма </a:t>
            </a:r>
            <a:r>
              <a:rPr lang="ru-RU" sz="2000" dirty="0" smtClean="0">
                <a:solidFill>
                  <a:schemeClr val="tx1"/>
                </a:solidFill>
                <a:latin typeface="Times New Roman" pitchFamily="18" charset="0"/>
                <a:cs typeface="Times New Roman" pitchFamily="18" charset="0"/>
              </a:rPr>
              <a:t>рассеяния, </a:t>
            </a:r>
            <a:r>
              <a:rPr lang="ru-RU" sz="2000" dirty="0">
                <a:solidFill>
                  <a:schemeClr val="tx1"/>
                </a:solidFill>
                <a:latin typeface="Times New Roman" pitchFamily="18" charset="0"/>
                <a:cs typeface="Times New Roman" pitchFamily="18" charset="0"/>
              </a:rPr>
              <a:t>«Что-если</a:t>
            </a:r>
            <a:r>
              <a:rPr lang="ru-RU" sz="2000" dirty="0" smtClean="0">
                <a:solidFill>
                  <a:schemeClr val="tx1"/>
                </a:solidFill>
                <a:latin typeface="Times New Roman" pitchFamily="18" charset="0"/>
                <a:cs typeface="Times New Roman" pitchFamily="18" charset="0"/>
              </a:rPr>
              <a:t>».</a:t>
            </a:r>
          </a:p>
          <a:p>
            <a:pPr marL="0" indent="0" algn="just">
              <a:buNone/>
            </a:pPr>
            <a:endParaRPr lang="ru-RU" sz="2000" dirty="0">
              <a:solidFill>
                <a:schemeClr val="tx1"/>
              </a:solidFill>
              <a:latin typeface="Times New Roman" pitchFamily="18" charset="0"/>
              <a:cs typeface="Times New Roman" pitchFamily="18" charset="0"/>
            </a:endParaRPr>
          </a:p>
          <a:p>
            <a:pPr marL="0" indent="0" algn="just">
              <a:buNone/>
            </a:pPr>
            <a:r>
              <a:rPr lang="ru-RU" sz="2000" dirty="0" smtClean="0">
                <a:solidFill>
                  <a:schemeClr val="tx1"/>
                </a:solidFill>
                <a:latin typeface="Times New Roman" pitchFamily="18" charset="0"/>
                <a:cs typeface="Times New Roman" pitchFamily="18" charset="0"/>
              </a:rPr>
              <a:t>Визуализатор </a:t>
            </a:r>
            <a:r>
              <a:rPr lang="ru-RU" sz="2000" dirty="0">
                <a:solidFill>
                  <a:schemeClr val="tx1"/>
                </a:solidFill>
                <a:latin typeface="Times New Roman" pitchFamily="18" charset="0"/>
                <a:cs typeface="Times New Roman" pitchFamily="18" charset="0"/>
              </a:rPr>
              <a:t>«Граф </a:t>
            </a:r>
            <a:r>
              <a:rPr lang="ru-RU" sz="2000" dirty="0" smtClean="0">
                <a:solidFill>
                  <a:schemeClr val="tx1"/>
                </a:solidFill>
                <a:latin typeface="Times New Roman" pitchFamily="18" charset="0"/>
                <a:cs typeface="Times New Roman" pitchFamily="18" charset="0"/>
              </a:rPr>
              <a:t>нейросети».</a:t>
            </a:r>
            <a:endParaRPr lang="ru-RU" sz="2000" dirty="0">
              <a:solidFill>
                <a:schemeClr val="tx1"/>
              </a:solidFill>
              <a:latin typeface="Times New Roman" pitchFamily="18" charset="0"/>
              <a:cs typeface="Times New Roman" pitchFamily="18" charset="0"/>
            </a:endParaRPr>
          </a:p>
        </p:txBody>
      </p:sp>
      <p:pic>
        <p:nvPicPr>
          <p:cNvPr id="4" name="Рисунок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3068960"/>
            <a:ext cx="4582795" cy="3185795"/>
          </a:xfrm>
          <a:prstGeom prst="rect">
            <a:avLst/>
          </a:prstGeom>
          <a:noFill/>
          <a:ln>
            <a:noFill/>
          </a:ln>
        </p:spPr>
      </p:pic>
    </p:spTree>
    <p:extLst>
      <p:ext uri="{BB962C8B-B14F-4D97-AF65-F5344CB8AC3E}">
        <p14:creationId xmlns:p14="http://schemas.microsoft.com/office/powerpoint/2010/main" val="2943608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smtClean="0">
                <a:effectLst/>
                <a:latin typeface="Times New Roman" pitchFamily="18" charset="0"/>
                <a:cs typeface="Times New Roman" pitchFamily="18" charset="0"/>
              </a:rPr>
              <a:t>Диаграмма рассеяния</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buNone/>
            </a:pPr>
            <a:r>
              <a:rPr lang="ru-RU" sz="1400" dirty="0">
                <a:solidFill>
                  <a:schemeClr val="tx1"/>
                </a:solidFill>
                <a:latin typeface="Times New Roman" pitchFamily="18" charset="0"/>
                <a:cs typeface="Times New Roman" pitchFamily="18" charset="0"/>
              </a:rPr>
              <a:t>Диаграмма рассеяния </a:t>
            </a:r>
            <a:r>
              <a:rPr lang="ru-RU" sz="1400" dirty="0" smtClean="0">
                <a:solidFill>
                  <a:schemeClr val="tx1"/>
                </a:solidFill>
                <a:latin typeface="Times New Roman" pitchFamily="18" charset="0"/>
                <a:cs typeface="Times New Roman" pitchFamily="18" charset="0"/>
              </a:rPr>
              <a:t>наглядно </a:t>
            </a:r>
            <a:r>
              <a:rPr lang="ru-RU" sz="1400" dirty="0">
                <a:solidFill>
                  <a:schemeClr val="tx1"/>
                </a:solidFill>
                <a:latin typeface="Times New Roman" pitchFamily="18" charset="0"/>
                <a:cs typeface="Times New Roman" pitchFamily="18" charset="0"/>
              </a:rPr>
              <a:t>показывает </a:t>
            </a:r>
            <a:r>
              <a:rPr lang="ru-RU" sz="1400" dirty="0" smtClean="0">
                <a:solidFill>
                  <a:schemeClr val="tx1"/>
                </a:solidFill>
                <a:latin typeface="Times New Roman" pitchFamily="18" charset="0"/>
                <a:cs typeface="Times New Roman" pitchFamily="18" charset="0"/>
              </a:rPr>
              <a:t>качество обучения</a:t>
            </a:r>
            <a:r>
              <a:rPr lang="ru-RU" sz="1400" dirty="0">
                <a:solidFill>
                  <a:schemeClr val="tx1"/>
                </a:solidFill>
                <a:latin typeface="Times New Roman" pitchFamily="18" charset="0"/>
                <a:cs typeface="Times New Roman" pitchFamily="18" charset="0"/>
              </a:rPr>
              <a:t>. На этой диаграмме отображается отклонение прогнозного значения величины от её истинного значения. </a:t>
            </a:r>
            <a:endParaRPr lang="ru-RU" sz="1400" dirty="0" smtClean="0">
              <a:solidFill>
                <a:schemeClr val="tx1"/>
              </a:solidFill>
              <a:latin typeface="Times New Roman" pitchFamily="18" charset="0"/>
              <a:cs typeface="Times New Roman" pitchFamily="18"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630" y="1787168"/>
            <a:ext cx="6423810" cy="4395238"/>
          </a:xfrm>
          <a:prstGeom prst="rect">
            <a:avLst/>
          </a:prstGeom>
          <a:noFill/>
          <a:ln>
            <a:noFill/>
          </a:ln>
        </p:spPr>
      </p:pic>
      <p:sp>
        <p:nvSpPr>
          <p:cNvPr id="5" name="Прямоугольник 4"/>
          <p:cNvSpPr/>
          <p:nvPr/>
        </p:nvSpPr>
        <p:spPr>
          <a:xfrm>
            <a:off x="6452440" y="1787168"/>
            <a:ext cx="2584056" cy="5070832"/>
          </a:xfrm>
          <a:prstGeom prst="rect">
            <a:avLst/>
          </a:prstGeom>
          <a:ln w="6350"/>
        </p:spPr>
        <p:style>
          <a:lnRef idx="2">
            <a:schemeClr val="dk1"/>
          </a:lnRef>
          <a:fillRef idx="1">
            <a:schemeClr val="lt1"/>
          </a:fillRef>
          <a:effectRef idx="0">
            <a:schemeClr val="dk1"/>
          </a:effectRef>
          <a:fontRef idx="minor">
            <a:schemeClr val="dk1"/>
          </a:fontRef>
        </p:style>
        <p:txBody>
          <a:bodyPr rtlCol="0" anchor="ctr"/>
          <a:lstStyle/>
          <a:p>
            <a:pPr algn="just"/>
            <a:r>
              <a:rPr lang="ru-RU" sz="1600" dirty="0">
                <a:latin typeface="Times New Roman" pitchFamily="18" charset="0"/>
                <a:cs typeface="Times New Roman" pitchFamily="18" charset="0"/>
              </a:rPr>
              <a:t>На диаграмме рассеяния отображаются выходные значения каждого для каждого из примеров обучающей выборки, координаты которых по оси Х – это значение выхода на обучающей выборке  (эталон), а по оси Y – значение выхода, рассчитанное обученной моделью на том же примере. </a:t>
            </a:r>
            <a:endParaRPr lang="ru-RU" sz="1600" dirty="0" smtClean="0">
              <a:latin typeface="Times New Roman" pitchFamily="18" charset="0"/>
              <a:cs typeface="Times New Roman" pitchFamily="18" charset="0"/>
            </a:endParaRPr>
          </a:p>
          <a:p>
            <a:pPr algn="just"/>
            <a:r>
              <a:rPr lang="ru-RU" sz="1600" dirty="0" smtClean="0">
                <a:latin typeface="Times New Roman" pitchFamily="18" charset="0"/>
                <a:cs typeface="Times New Roman" pitchFamily="18" charset="0"/>
              </a:rPr>
              <a:t>Прямая </a:t>
            </a:r>
            <a:r>
              <a:rPr lang="ru-RU" sz="1600" dirty="0">
                <a:latin typeface="Times New Roman" pitchFamily="18" charset="0"/>
                <a:cs typeface="Times New Roman" pitchFamily="18" charset="0"/>
              </a:rPr>
              <a:t>диагональная линия представляет собой ориентир (линию идеальных значений). </a:t>
            </a:r>
            <a:r>
              <a:rPr lang="ru-RU" sz="1600" dirty="0" smtClean="0">
                <a:latin typeface="Times New Roman" pitchFamily="18" charset="0"/>
                <a:cs typeface="Times New Roman" pitchFamily="18" charset="0"/>
              </a:rPr>
              <a:t>Чем </a:t>
            </a:r>
            <a:r>
              <a:rPr lang="ru-RU" sz="1600" dirty="0">
                <a:latin typeface="Times New Roman" pitchFamily="18" charset="0"/>
                <a:cs typeface="Times New Roman" pitchFamily="18" charset="0"/>
              </a:rPr>
              <a:t>ближе точка к этой линии, тем меньше ошибка модели.</a:t>
            </a:r>
          </a:p>
        </p:txBody>
      </p:sp>
    </p:spTree>
    <p:extLst>
      <p:ext uri="{BB962C8B-B14F-4D97-AF65-F5344CB8AC3E}">
        <p14:creationId xmlns:p14="http://schemas.microsoft.com/office/powerpoint/2010/main" val="12608499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smtClean="0">
                <a:effectLst/>
                <a:latin typeface="Times New Roman" pitchFamily="18" charset="0"/>
                <a:cs typeface="Times New Roman" pitchFamily="18" charset="0"/>
              </a:rPr>
              <a:t>Пример решения задачи прогнозирования</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buNone/>
            </a:pPr>
            <a:r>
              <a:rPr lang="ru-RU" sz="2000" b="1" dirty="0" smtClean="0">
                <a:solidFill>
                  <a:schemeClr val="tx1"/>
                </a:solidFill>
                <a:latin typeface="Times New Roman" pitchFamily="18" charset="0"/>
                <a:cs typeface="Times New Roman" pitchFamily="18" charset="0"/>
              </a:rPr>
              <a:t>Решение в </a:t>
            </a:r>
            <a:r>
              <a:rPr lang="en-US" sz="2000" b="1" dirty="0" smtClean="0">
                <a:solidFill>
                  <a:schemeClr val="tx1"/>
                </a:solidFill>
                <a:latin typeface="Times New Roman" pitchFamily="18" charset="0"/>
                <a:cs typeface="Times New Roman" pitchFamily="18" charset="0"/>
              </a:rPr>
              <a:t>Deductor Studio</a:t>
            </a:r>
            <a:r>
              <a:rPr lang="ru-RU" sz="2000" b="1" dirty="0" smtClean="0">
                <a:solidFill>
                  <a:schemeClr val="tx1"/>
                </a:solidFill>
                <a:latin typeface="Times New Roman" pitchFamily="18" charset="0"/>
                <a:cs typeface="Times New Roman" pitchFamily="18" charset="0"/>
              </a:rPr>
              <a:t>.</a:t>
            </a:r>
          </a:p>
          <a:p>
            <a:pPr marL="0" indent="0" algn="just">
              <a:buNone/>
            </a:pPr>
            <a:r>
              <a:rPr lang="ru-RU" sz="2000" dirty="0" smtClean="0">
                <a:solidFill>
                  <a:schemeClr val="tx1"/>
                </a:solidFill>
                <a:latin typeface="Times New Roman" pitchFamily="18" charset="0"/>
                <a:cs typeface="Times New Roman" pitchFamily="18" charset="0"/>
              </a:rPr>
              <a:t>7</a:t>
            </a:r>
            <a:r>
              <a:rPr lang="ru-RU" sz="2000" dirty="0">
                <a:solidFill>
                  <a:schemeClr val="tx1"/>
                </a:solidFill>
                <a:latin typeface="Times New Roman" pitchFamily="18" charset="0"/>
                <a:cs typeface="Times New Roman" pitchFamily="18" charset="0"/>
              </a:rPr>
              <a:t>. </a:t>
            </a:r>
            <a:r>
              <a:rPr lang="ru-RU" sz="2000" dirty="0" smtClean="0">
                <a:solidFill>
                  <a:schemeClr val="tx1"/>
                </a:solidFill>
                <a:latin typeface="Times New Roman" pitchFamily="18" charset="0"/>
                <a:cs typeface="Times New Roman" pitchFamily="18" charset="0"/>
              </a:rPr>
              <a:t>Применяем обработчик </a:t>
            </a:r>
            <a:r>
              <a:rPr lang="ru-RU" sz="2000" dirty="0">
                <a:solidFill>
                  <a:schemeClr val="tx1"/>
                </a:solidFill>
                <a:latin typeface="Times New Roman" pitchFamily="18" charset="0"/>
                <a:cs typeface="Times New Roman" pitchFamily="18" charset="0"/>
              </a:rPr>
              <a:t>«Прогнозирование</a:t>
            </a:r>
            <a:r>
              <a:rPr lang="ru-RU" sz="2000" dirty="0" smtClean="0">
                <a:solidFill>
                  <a:schemeClr val="tx1"/>
                </a:solidFill>
                <a:latin typeface="Times New Roman" pitchFamily="18" charset="0"/>
                <a:cs typeface="Times New Roman" pitchFamily="18" charset="0"/>
              </a:rPr>
              <a:t>».</a:t>
            </a:r>
          </a:p>
          <a:p>
            <a:pPr marL="0" indent="0" algn="just">
              <a:buNone/>
            </a:pPr>
            <a:r>
              <a:rPr lang="ru-RU" sz="2000" dirty="0" smtClean="0">
                <a:solidFill>
                  <a:schemeClr val="tx1"/>
                </a:solidFill>
                <a:latin typeface="Times New Roman" pitchFamily="18" charset="0"/>
                <a:cs typeface="Times New Roman" pitchFamily="18" charset="0"/>
              </a:rPr>
              <a:t>Настройка параметров прогнозирования.</a:t>
            </a:r>
          </a:p>
          <a:p>
            <a:pPr marL="0" indent="0" algn="just">
              <a:buNone/>
            </a:pPr>
            <a:r>
              <a:rPr lang="ru-RU" sz="2000" dirty="0" smtClean="0">
                <a:solidFill>
                  <a:schemeClr val="tx1"/>
                </a:solidFill>
                <a:latin typeface="Times New Roman" pitchFamily="18" charset="0"/>
                <a:cs typeface="Times New Roman" pitchFamily="18" charset="0"/>
              </a:rPr>
              <a:t>Визуализатор «Диаграмма прогноза».</a:t>
            </a:r>
          </a:p>
          <a:p>
            <a:pPr marL="0" indent="0" algn="just">
              <a:buNone/>
            </a:pPr>
            <a:endParaRPr lang="ru-RU" sz="2000" dirty="0">
              <a:solidFill>
                <a:schemeClr val="tx1"/>
              </a:solidFill>
              <a:latin typeface="Times New Roman" pitchFamily="18" charset="0"/>
              <a:cs typeface="Times New Roman" pitchFamily="18" charset="0"/>
            </a:endParaRPr>
          </a:p>
        </p:txBody>
      </p:sp>
      <p:pic>
        <p:nvPicPr>
          <p:cNvPr id="5" name="Рисунок 4"/>
          <p:cNvPicPr>
            <a:picLocks noChangeAspect="1"/>
          </p:cNvPicPr>
          <p:nvPr/>
        </p:nvPicPr>
        <p:blipFill>
          <a:blip r:embed="rId2"/>
          <a:stretch>
            <a:fillRect/>
          </a:stretch>
        </p:blipFill>
        <p:spPr>
          <a:xfrm>
            <a:off x="539552" y="2852936"/>
            <a:ext cx="3907631" cy="3543300"/>
          </a:xfrm>
          <a:prstGeom prst="rect">
            <a:avLst/>
          </a:prstGeom>
        </p:spPr>
      </p:pic>
    </p:spTree>
    <p:extLst>
      <p:ext uri="{BB962C8B-B14F-4D97-AF65-F5344CB8AC3E}">
        <p14:creationId xmlns:p14="http://schemas.microsoft.com/office/powerpoint/2010/main" val="37381884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smtClean="0">
                <a:effectLst/>
                <a:latin typeface="Times New Roman" pitchFamily="18" charset="0"/>
                <a:cs typeface="Times New Roman" pitchFamily="18" charset="0"/>
              </a:rPr>
              <a:t>Пример решения задачи прогнозирования</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0" indent="0" algn="just">
              <a:buNone/>
            </a:pPr>
            <a:r>
              <a:rPr lang="ru-RU" sz="2000" dirty="0" smtClean="0">
                <a:solidFill>
                  <a:schemeClr val="tx1"/>
                </a:solidFill>
                <a:latin typeface="Times New Roman" pitchFamily="18" charset="0"/>
                <a:cs typeface="Times New Roman" pitchFamily="18" charset="0"/>
              </a:rPr>
              <a:t>Визуализатор «Диаграмма прогноза».</a:t>
            </a:r>
            <a:endParaRPr lang="en-US" sz="2000" dirty="0" smtClean="0">
              <a:solidFill>
                <a:schemeClr val="tx1"/>
              </a:solidFill>
              <a:latin typeface="Times New Roman" pitchFamily="18" charset="0"/>
              <a:cs typeface="Times New Roman" pitchFamily="18" charset="0"/>
            </a:endParaRPr>
          </a:p>
          <a:p>
            <a:pPr marL="0" indent="0" algn="just">
              <a:buNone/>
            </a:pPr>
            <a:r>
              <a:rPr lang="ru-RU" sz="1800" dirty="0" smtClean="0">
                <a:solidFill>
                  <a:schemeClr val="tx1"/>
                </a:solidFill>
                <a:latin typeface="Times New Roman" pitchFamily="18" charset="0"/>
                <a:cs typeface="Times New Roman" pitchFamily="18" charset="0"/>
              </a:rPr>
              <a:t>Прогнозирование на три шага вперёд.</a:t>
            </a:r>
          </a:p>
          <a:p>
            <a:pPr marL="0" indent="0" algn="just">
              <a:buNone/>
            </a:pPr>
            <a:endParaRPr lang="ru-RU" sz="2000" dirty="0">
              <a:solidFill>
                <a:schemeClr val="tx1"/>
              </a:solidFill>
              <a:latin typeface="Times New Roman" pitchFamily="18" charset="0"/>
              <a:cs typeface="Times New Roman" pitchFamily="18" charset="0"/>
            </a:endParaRPr>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988840"/>
            <a:ext cx="6528572" cy="4471429"/>
          </a:xfrm>
          <a:prstGeom prst="rect">
            <a:avLst/>
          </a:prstGeom>
          <a:noFill/>
          <a:ln>
            <a:noFill/>
          </a:ln>
        </p:spPr>
      </p:pic>
    </p:spTree>
    <p:extLst>
      <p:ext uri="{BB962C8B-B14F-4D97-AF65-F5344CB8AC3E}">
        <p14:creationId xmlns:p14="http://schemas.microsoft.com/office/powerpoint/2010/main" val="686505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80120"/>
          </a:xfrm>
        </p:spPr>
        <p:txBody>
          <a:bodyPr/>
          <a:lstStyle/>
          <a:p>
            <a:pPr>
              <a:lnSpc>
                <a:spcPct val="100000"/>
              </a:lnSpc>
            </a:pPr>
            <a:r>
              <a:rPr lang="ru-RU" sz="2000" b="1" dirty="0">
                <a:effectLst/>
                <a:latin typeface="Times New Roman" pitchFamily="18" charset="0"/>
                <a:cs typeface="Times New Roman" pitchFamily="18" charset="0"/>
              </a:rPr>
              <a:t>Вопросы для проверки</a:t>
            </a:r>
            <a:r>
              <a:rPr lang="ru-RU" sz="2000" dirty="0">
                <a:effectLst/>
                <a:latin typeface="Times New Roman" pitchFamily="18" charset="0"/>
                <a:cs typeface="Times New Roman" pitchFamily="18" charset="0"/>
              </a:rPr>
              <a:t/>
            </a:r>
            <a:br>
              <a:rPr lang="ru-RU" sz="2000" dirty="0">
                <a:effectLst/>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256584"/>
          </a:xfrm>
        </p:spPr>
        <p:txBody>
          <a:bodyPr>
            <a:normAutofit/>
          </a:bodyPr>
          <a:lstStyle/>
          <a:p>
            <a:pPr marL="457200" indent="-457200" algn="just">
              <a:buFont typeface="Arial" pitchFamily="34" charset="0"/>
              <a:buAutoNum type="arabicPeriod"/>
            </a:pPr>
            <a:r>
              <a:rPr lang="ru-RU" sz="2000" dirty="0" smtClean="0">
                <a:solidFill>
                  <a:schemeClr val="tx1"/>
                </a:solidFill>
                <a:latin typeface="Times New Roman" pitchFamily="18" charset="0"/>
                <a:cs typeface="Times New Roman" pitchFamily="18" charset="0"/>
              </a:rPr>
              <a:t>В чём суть задачи прогнозирования?</a:t>
            </a:r>
            <a:endParaRPr lang="ru-RU" sz="2000" dirty="0">
              <a:solidFill>
                <a:schemeClr val="tx1"/>
              </a:solidFill>
              <a:latin typeface="Times New Roman" pitchFamily="18" charset="0"/>
              <a:cs typeface="Times New Roman" pitchFamily="18" charset="0"/>
            </a:endParaRPr>
          </a:p>
          <a:p>
            <a:pPr marL="457200" indent="-457200" algn="just">
              <a:buAutoNum type="arabicPeriod"/>
            </a:pPr>
            <a:r>
              <a:rPr lang="ru-RU" sz="2000" dirty="0" smtClean="0">
                <a:solidFill>
                  <a:schemeClr val="tx1"/>
                </a:solidFill>
                <a:latin typeface="Times New Roman" pitchFamily="18" charset="0"/>
                <a:cs typeface="Times New Roman" pitchFamily="18" charset="0"/>
              </a:rPr>
              <a:t>Для чего предназначен обработчик «Спектральная обработка»</a:t>
            </a:r>
            <a:r>
              <a:rPr lang="en-US" sz="2000" dirty="0" smtClean="0">
                <a:solidFill>
                  <a:schemeClr val="tx1"/>
                </a:solidFill>
                <a:latin typeface="Times New Roman" pitchFamily="18" charset="0"/>
                <a:cs typeface="Times New Roman" pitchFamily="18" charset="0"/>
              </a:rPr>
              <a:t>?</a:t>
            </a:r>
            <a:endParaRPr lang="ru-RU" sz="2000" dirty="0" smtClean="0">
              <a:solidFill>
                <a:schemeClr val="tx1"/>
              </a:solidFill>
              <a:latin typeface="Times New Roman" pitchFamily="18" charset="0"/>
              <a:cs typeface="Times New Roman" pitchFamily="18" charset="0"/>
            </a:endParaRPr>
          </a:p>
          <a:p>
            <a:pPr marL="457200" indent="-457200" algn="just">
              <a:buAutoNum type="arabicPeriod"/>
            </a:pPr>
            <a:r>
              <a:rPr lang="ru-RU" sz="2000" dirty="0">
                <a:solidFill>
                  <a:schemeClr val="tx1"/>
                </a:solidFill>
                <a:latin typeface="Times New Roman" pitchFamily="18" charset="0"/>
                <a:cs typeface="Times New Roman" pitchFamily="18" charset="0"/>
              </a:rPr>
              <a:t>Для чего предназначен обработчик </a:t>
            </a:r>
            <a:r>
              <a:rPr lang="ru-RU" sz="2000" dirty="0" smtClean="0">
                <a:solidFill>
                  <a:schemeClr val="tx1"/>
                </a:solidFill>
                <a:latin typeface="Times New Roman" pitchFamily="18" charset="0"/>
                <a:cs typeface="Times New Roman" pitchFamily="18" charset="0"/>
              </a:rPr>
              <a:t>«Скользящее окно»?</a:t>
            </a:r>
          </a:p>
          <a:p>
            <a:pPr marL="457200" indent="-457200" algn="just">
              <a:buAutoNum type="arabicPeriod"/>
            </a:pPr>
            <a:r>
              <a:rPr lang="ru-RU" sz="2000" dirty="0" smtClean="0">
                <a:solidFill>
                  <a:schemeClr val="tx1"/>
                </a:solidFill>
                <a:latin typeface="Times New Roman" pitchFamily="18" charset="0"/>
                <a:cs typeface="Times New Roman" pitchFamily="18" charset="0"/>
              </a:rPr>
              <a:t>Что отображается на диаграмме рассеяния?</a:t>
            </a:r>
          </a:p>
          <a:p>
            <a:pPr marL="457200" indent="-457200" algn="just">
              <a:buAutoNum type="arabicPeriod"/>
            </a:pPr>
            <a:r>
              <a:rPr lang="ru-RU" sz="2000" dirty="0" smtClean="0">
                <a:solidFill>
                  <a:schemeClr val="tx1"/>
                </a:solidFill>
                <a:latin typeface="Times New Roman" pitchFamily="18" charset="0"/>
                <a:cs typeface="Times New Roman" pitchFamily="18" charset="0"/>
              </a:rPr>
              <a:t>С помощью какого обработчика в </a:t>
            </a:r>
            <a:r>
              <a:rPr lang="en-US" sz="2000" dirty="0" smtClean="0">
                <a:solidFill>
                  <a:schemeClr val="tx1"/>
                </a:solidFill>
                <a:latin typeface="Times New Roman" pitchFamily="18" charset="0"/>
                <a:cs typeface="Times New Roman" pitchFamily="18" charset="0"/>
              </a:rPr>
              <a:t>Deductor </a:t>
            </a:r>
            <a:r>
              <a:rPr lang="ru-RU" sz="2000" dirty="0" smtClean="0">
                <a:solidFill>
                  <a:schemeClr val="tx1"/>
                </a:solidFill>
                <a:latin typeface="Times New Roman" pitchFamily="18" charset="0"/>
                <a:cs typeface="Times New Roman" pitchFamily="18" charset="0"/>
              </a:rPr>
              <a:t>можно осуществить прогнозирование на указанное количество шагов вперёд</a:t>
            </a:r>
            <a:r>
              <a:rPr lang="en-US" sz="2000" dirty="0">
                <a:solidFill>
                  <a:schemeClr val="tx1"/>
                </a:solidFill>
                <a:latin typeface="Times New Roman" pitchFamily="18" charset="0"/>
                <a:cs typeface="Times New Roman" pitchFamily="18" charset="0"/>
              </a:rPr>
              <a:t>?</a:t>
            </a:r>
            <a:endParaRPr lang="ru-RU" sz="2000" dirty="0">
              <a:solidFill>
                <a:schemeClr val="tx1"/>
              </a:solidFill>
              <a:latin typeface="Times New Roman" pitchFamily="18" charset="0"/>
              <a:cs typeface="Times New Roman" pitchFamily="18" charset="0"/>
            </a:endParaRPr>
          </a:p>
          <a:p>
            <a:pPr marL="457200" indent="-457200" algn="just">
              <a:buAutoNum type="arabicPeriod"/>
            </a:pPr>
            <a:endParaRPr lang="ru-RU" sz="2000" dirty="0" smtClean="0">
              <a:solidFill>
                <a:schemeClr val="tx1"/>
              </a:solidFill>
              <a:latin typeface="Times New Roman" pitchFamily="18" charset="0"/>
              <a:cs typeface="Times New Roman" pitchFamily="18" charset="0"/>
            </a:endParaRPr>
          </a:p>
          <a:p>
            <a:pPr marL="457200" indent="-457200" algn="just">
              <a:buAutoNum type="arabicPeriod"/>
            </a:pPr>
            <a:endParaRPr lang="ru-RU" sz="2000" dirty="0">
              <a:solidFill>
                <a:schemeClr val="tx1"/>
              </a:solidFill>
              <a:latin typeface="Times New Roman" pitchFamily="18" charset="0"/>
              <a:cs typeface="Times New Roman" pitchFamily="18" charset="0"/>
            </a:endParaRPr>
          </a:p>
          <a:p>
            <a:pPr marL="457200" indent="-457200" algn="just">
              <a:buAutoNum type="arabicPeriod"/>
            </a:pPr>
            <a:endParaRPr lang="ru-RU" sz="2000" dirty="0">
              <a:solidFill>
                <a:schemeClr val="tx1"/>
              </a:solidFill>
              <a:latin typeface="Times New Roman" pitchFamily="18" charset="0"/>
              <a:cs typeface="Times New Roman" pitchFamily="18" charset="0"/>
            </a:endParaRPr>
          </a:p>
          <a:p>
            <a:pPr marL="457200" indent="-457200" algn="just">
              <a:buAutoNum type="arabicPeriod"/>
            </a:pPr>
            <a:endParaRPr lang="ru-RU" sz="2000" dirty="0">
              <a:solidFill>
                <a:schemeClr val="tx1"/>
              </a:solidFill>
              <a:latin typeface="Times New Roman" pitchFamily="18" charset="0"/>
              <a:cs typeface="Times New Roman" pitchFamily="18" charset="0"/>
            </a:endParaRPr>
          </a:p>
          <a:p>
            <a:pPr marL="457200" indent="-457200" algn="just">
              <a:buAutoNum type="arabicPeriod"/>
            </a:pPr>
            <a:endParaRPr lang="en-US" sz="2000" dirty="0">
              <a:solidFill>
                <a:schemeClr val="tx1"/>
              </a:solidFill>
              <a:latin typeface="Times New Roman" pitchFamily="18" charset="0"/>
              <a:cs typeface="Times New Roman" pitchFamily="18" charset="0"/>
            </a:endParaRPr>
          </a:p>
          <a:p>
            <a:pPr marL="457200" indent="-457200" algn="just">
              <a:buAutoNum type="arabicPeriod"/>
            </a:pPr>
            <a:endParaRPr lang="ru-RU" sz="2000" dirty="0">
              <a:solidFill>
                <a:schemeClr val="tx1"/>
              </a:solidFill>
              <a:latin typeface="Times New Roman" pitchFamily="18" charset="0"/>
              <a:cs typeface="Times New Roman" pitchFamily="18" charset="0"/>
            </a:endParaRPr>
          </a:p>
          <a:p>
            <a:pPr marL="457200" indent="-457200" algn="just">
              <a:buAutoNum type="arabicPeriod"/>
            </a:pPr>
            <a:endParaRPr lang="en-US" sz="2000" dirty="0">
              <a:solidFill>
                <a:schemeClr val="tx1"/>
              </a:solidFill>
              <a:latin typeface="Times New Roman" pitchFamily="18" charset="0"/>
              <a:cs typeface="Times New Roman" pitchFamily="18" charset="0"/>
            </a:endParaRPr>
          </a:p>
          <a:p>
            <a:pPr marL="457200" indent="-457200" algn="just">
              <a:buAutoNum type="arabicPeriod"/>
            </a:pPr>
            <a:endParaRPr lang="en-US" sz="2000" dirty="0">
              <a:solidFill>
                <a:schemeClr val="tx1"/>
              </a:solidFill>
              <a:latin typeface="Times New Roman" pitchFamily="18" charset="0"/>
              <a:cs typeface="Times New Roman" pitchFamily="18" charset="0"/>
            </a:endParaRPr>
          </a:p>
          <a:p>
            <a:pPr marL="457200" indent="-457200" algn="just">
              <a:buAutoNum type="arabicPeriod"/>
            </a:pPr>
            <a:endParaRPr lang="ru-RU" sz="2000" dirty="0">
              <a:solidFill>
                <a:schemeClr val="tx1"/>
              </a:solidFill>
              <a:latin typeface="Times New Roman" pitchFamily="18" charset="0"/>
              <a:cs typeface="Times New Roman" pitchFamily="18" charset="0"/>
            </a:endParaRPr>
          </a:p>
          <a:p>
            <a:pPr marL="457200" indent="-457200" algn="just">
              <a:buAutoNum type="arabicPeriod"/>
            </a:pPr>
            <a:endParaRPr lang="en-US" sz="2000" dirty="0">
              <a:solidFill>
                <a:schemeClr val="tx1"/>
              </a:solidFill>
              <a:latin typeface="Times New Roman" pitchFamily="18" charset="0"/>
              <a:cs typeface="Times New Roman" pitchFamily="18" charset="0"/>
            </a:endParaRPr>
          </a:p>
          <a:p>
            <a:pPr marL="457200" indent="-457200" algn="just">
              <a:buAutoNum type="arabicPeriod"/>
            </a:pPr>
            <a:endParaRPr lang="en-US" sz="2000" dirty="0">
              <a:solidFill>
                <a:schemeClr val="tx1"/>
              </a:solidFill>
              <a:latin typeface="Times New Roman" pitchFamily="18" charset="0"/>
              <a:cs typeface="Times New Roman" pitchFamily="18" charset="0"/>
            </a:endParaRPr>
          </a:p>
          <a:p>
            <a:pPr marL="457200" indent="-457200" algn="just">
              <a:buAutoNum type="arabicPeriod"/>
            </a:pPr>
            <a:endParaRPr lang="ru-RU" sz="20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7434432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сполнительная">
  <a:themeElements>
    <a:clrScheme name="Исполнительная">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Исполнительн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Исполнитель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2428</TotalTime>
  <Words>967</Words>
  <Application>Microsoft Office PowerPoint</Application>
  <PresentationFormat>Экран (4:3)</PresentationFormat>
  <Paragraphs>112</Paragraphs>
  <Slides>19</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19</vt:i4>
      </vt:variant>
    </vt:vector>
  </HeadingPairs>
  <TitlesOfParts>
    <vt:vector size="25" baseType="lpstr">
      <vt:lpstr>Arial</vt:lpstr>
      <vt:lpstr>Century Gothic</vt:lpstr>
      <vt:lpstr>Courier New</vt:lpstr>
      <vt:lpstr>Palatino Linotype</vt:lpstr>
      <vt:lpstr>Times New Roman</vt:lpstr>
      <vt:lpstr>Исполнительная</vt:lpstr>
      <vt:lpstr>           Решение задачи прогнозирования с помощью нейронной сети   </vt:lpstr>
      <vt:lpstr>Сущность задачи прогнозирования </vt:lpstr>
      <vt:lpstr>Пример решения задачи прогнозирования </vt:lpstr>
      <vt:lpstr>Пример решения задачи прогнозирования </vt:lpstr>
      <vt:lpstr>Пример решения задачи прогнозирования </vt:lpstr>
      <vt:lpstr>Пример решения задачи прогнозирования </vt:lpstr>
      <vt:lpstr>Пример решения задачи прогнозирования </vt:lpstr>
      <vt:lpstr>Обработчик «Скользящее окно» </vt:lpstr>
      <vt:lpstr>Обработчик «Скользящее окно» </vt:lpstr>
      <vt:lpstr>Обработчик «Скользящее окно» </vt:lpstr>
      <vt:lpstr>Обработчик «Скользящее окно» </vt:lpstr>
      <vt:lpstr>Обработчик «Скользящее окно» </vt:lpstr>
      <vt:lpstr>Обработчик «Скользящее окно» </vt:lpstr>
      <vt:lpstr>Пример решения задачи прогнозирования </vt:lpstr>
      <vt:lpstr>Пример решения задачи прогнозирования </vt:lpstr>
      <vt:lpstr>Диаграмма рассеяния </vt:lpstr>
      <vt:lpstr>Пример решения задачи прогнозирования </vt:lpstr>
      <vt:lpstr>Пример решения задачи прогнозирования </vt:lpstr>
      <vt:lpstr>Вопросы для проверки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Емельянова М.Г.</dc:title>
  <dc:creator>1</dc:creator>
  <cp:lastModifiedBy>user</cp:lastModifiedBy>
  <cp:revision>862</cp:revision>
  <dcterms:created xsi:type="dcterms:W3CDTF">2021-09-01T08:25:14Z</dcterms:created>
  <dcterms:modified xsi:type="dcterms:W3CDTF">2024-10-28T05:05:04Z</dcterms:modified>
</cp:coreProperties>
</file>